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1"/>
  </p:notesMasterIdLst>
  <p:sldIdLst>
    <p:sldId id="275" r:id="rId3"/>
    <p:sldId id="276" r:id="rId4"/>
    <p:sldId id="277" r:id="rId5"/>
    <p:sldId id="278" r:id="rId6"/>
    <p:sldId id="279" r:id="rId7"/>
    <p:sldId id="280" r:id="rId8"/>
    <p:sldId id="281" r:id="rId9"/>
    <p:sldId id="282" r:id="rId10"/>
    <p:sldId id="283" r:id="rId11"/>
    <p:sldId id="284" r:id="rId12"/>
    <p:sldId id="287" r:id="rId13"/>
    <p:sldId id="290" r:id="rId14"/>
    <p:sldId id="291" r:id="rId15"/>
    <p:sldId id="292" r:id="rId16"/>
    <p:sldId id="293" r:id="rId17"/>
    <p:sldId id="288" r:id="rId18"/>
    <p:sldId id="289" r:id="rId19"/>
    <p:sldId id="318" r:id="rId20"/>
    <p:sldId id="319" r:id="rId21"/>
    <p:sldId id="321" r:id="rId22"/>
    <p:sldId id="322"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23" r:id="rId36"/>
    <p:sldId id="324" r:id="rId37"/>
    <p:sldId id="325" r:id="rId38"/>
    <p:sldId id="326" r:id="rId39"/>
    <p:sldId id="327" r:id="rId40"/>
    <p:sldId id="328" r:id="rId41"/>
    <p:sldId id="309" r:id="rId42"/>
    <p:sldId id="310" r:id="rId43"/>
    <p:sldId id="311" r:id="rId44"/>
    <p:sldId id="312" r:id="rId45"/>
    <p:sldId id="313" r:id="rId46"/>
    <p:sldId id="314" r:id="rId47"/>
    <p:sldId id="315" r:id="rId48"/>
    <p:sldId id="316" r:id="rId49"/>
    <p:sldId id="317" r:id="rId5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B9B3B81D-2A4B-4A53-9AD4-5EE3F1F1C510}">
          <p14:sldIdLst>
            <p14:sldId id="275"/>
            <p14:sldId id="276"/>
            <p14:sldId id="277"/>
            <p14:sldId id="278"/>
            <p14:sldId id="279"/>
            <p14:sldId id="280"/>
            <p14:sldId id="281"/>
            <p14:sldId id="282"/>
            <p14:sldId id="283"/>
            <p14:sldId id="284"/>
            <p14:sldId id="287"/>
            <p14:sldId id="290"/>
            <p14:sldId id="291"/>
            <p14:sldId id="292"/>
            <p14:sldId id="293"/>
            <p14:sldId id="288"/>
            <p14:sldId id="289"/>
            <p14:sldId id="318"/>
            <p14:sldId id="319"/>
            <p14:sldId id="321"/>
            <p14:sldId id="322"/>
            <p14:sldId id="295"/>
            <p14:sldId id="296"/>
            <p14:sldId id="297"/>
            <p14:sldId id="298"/>
            <p14:sldId id="299"/>
            <p14:sldId id="300"/>
            <p14:sldId id="301"/>
            <p14:sldId id="302"/>
            <p14:sldId id="303"/>
            <p14:sldId id="304"/>
            <p14:sldId id="305"/>
            <p14:sldId id="306"/>
            <p14:sldId id="323"/>
            <p14:sldId id="324"/>
            <p14:sldId id="325"/>
            <p14:sldId id="326"/>
            <p14:sldId id="327"/>
            <p14:sldId id="328"/>
            <p14:sldId id="309"/>
            <p14:sldId id="310"/>
            <p14:sldId id="311"/>
            <p14:sldId id="312"/>
            <p14:sldId id="313"/>
            <p14:sldId id="314"/>
            <p14:sldId id="315"/>
            <p14:sldId id="316"/>
            <p14:sldId id="31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704" autoAdjust="0"/>
  </p:normalViewPr>
  <p:slideViewPr>
    <p:cSldViewPr>
      <p:cViewPr varScale="1">
        <p:scale>
          <a:sx n="99" d="100"/>
          <a:sy n="99" d="100"/>
        </p:scale>
        <p:origin x="-24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6693F06-A050-4D95-ACE4-A77FA93CA555}" type="datetimeFigureOut">
              <a:rPr kumimoji="1" lang="ja-JP" altLang="en-US" smtClean="0"/>
              <a:pPr/>
              <a:t>2014/5/7</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C9AD7060-4A44-49EF-8239-CD1D01D5F0E8}" type="slidenum">
              <a:rPr kumimoji="1" lang="ja-JP" altLang="en-US" smtClean="0"/>
              <a:pPr/>
              <a:t>‹#›</a:t>
            </a:fld>
            <a:endParaRPr kumimoji="1" lang="ja-JP" altLang="en-US"/>
          </a:p>
        </p:txBody>
      </p:sp>
    </p:spTree>
    <p:extLst>
      <p:ext uri="{BB962C8B-B14F-4D97-AF65-F5344CB8AC3E}">
        <p14:creationId xmlns:p14="http://schemas.microsoft.com/office/powerpoint/2010/main" val="26562842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7</a:t>
            </a:fld>
            <a:endParaRPr lang="ja-JP"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19</a:t>
            </a:fld>
            <a:endParaRPr lang="ja-JP"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20</a:t>
            </a:fld>
            <a:endParaRPr lang="ja-JP"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21</a:t>
            </a:fld>
            <a:endParaRPr lang="ja-JP"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22</a:t>
            </a:fld>
            <a:endParaRPr lang="ja-JP"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23</a:t>
            </a:fld>
            <a:endParaRPr lang="ja-JP"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24</a:t>
            </a:fld>
            <a:endParaRPr lang="ja-JP"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25</a:t>
            </a:fld>
            <a:endParaRPr lang="ja-JP"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26</a:t>
            </a:fld>
            <a:endParaRPr lang="ja-JP"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27</a:t>
            </a:fld>
            <a:endParaRPr lang="ja-JP"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28</a:t>
            </a:fld>
            <a:endParaRPr lang="ja-JP"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9</a:t>
            </a:fld>
            <a:endParaRPr lang="ja-JP"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29</a:t>
            </a:fld>
            <a:endParaRPr lang="ja-JP"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30</a:t>
            </a:fld>
            <a:endParaRPr lang="ja-JP"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32</a:t>
            </a:fld>
            <a:endParaRPr lang="ja-JP"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33</a:t>
            </a:fld>
            <a:endParaRPr lang="ja-JP"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34</a:t>
            </a:fld>
            <a:endParaRPr lang="ja-JP"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kumimoji="1" lang="ja-JP" altLang="en-US" smtClean="0"/>
              <a:pPr/>
              <a:t>35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36</a:t>
            </a:fld>
            <a:endParaRPr lang="ja-JP"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尾崎知事の登壇決定はアニメーション設定していて、最後クリックすると円がでてきます。</a:t>
            </a:r>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kumimoji="1" lang="ja-JP" altLang="en-US" smtClean="0"/>
              <a:pPr/>
              <a:t>37</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12</a:t>
            </a:fld>
            <a:endParaRPr lang="ja-JP"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14</a:t>
            </a:fld>
            <a:endParaRPr lang="ja-JP"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16</a:t>
            </a:fld>
            <a:endParaRPr lang="ja-JP"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17</a:t>
            </a:fld>
            <a:endParaRPr lang="ja-JP"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924B814-8638-8848-8908-2D851F57995D}" type="slidenum">
              <a:rPr lang="ja-JP" altLang="en-US" smtClean="0">
                <a:solidFill>
                  <a:prstClr val="black"/>
                </a:solidFill>
              </a:rPr>
              <a:pPr/>
              <a:t>18</a:t>
            </a:fld>
            <a:endParaRPr lang="ja-JP"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358598"/>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114373"/>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lvl1pPr>
              <a:defRPr sz="900">
                <a:solidFill>
                  <a:schemeClr val="bg1"/>
                </a:solidFill>
              </a:defRPr>
            </a:lvl1pPr>
          </a:lstStyle>
          <a:p>
            <a:fld id="{C75104D8-9129-44D4-81A1-2331BE6DCA88}" type="datetime1">
              <a:rPr lang="ja-JP" altLang="en-US" smtClean="0">
                <a:solidFill>
                  <a:prstClr val="white"/>
                </a:solidFill>
              </a:rPr>
              <a:pPr/>
              <a:t>2014/5/7</a:t>
            </a:fld>
            <a:endParaRPr lang="ja-JP" altLang="en-US">
              <a:solidFill>
                <a:prstClr val="white"/>
              </a:solidFill>
            </a:endParaRPr>
          </a:p>
        </p:txBody>
      </p:sp>
      <p:sp>
        <p:nvSpPr>
          <p:cNvPr id="5" name="フッター プレースホルダー 4"/>
          <p:cNvSpPr>
            <a:spLocks noGrp="1"/>
          </p:cNvSpPr>
          <p:nvPr>
            <p:ph type="ftr" sz="quarter" idx="11"/>
          </p:nvPr>
        </p:nvSpPr>
        <p:spPr/>
        <p:txBody>
          <a:bodyPr/>
          <a:lstStyle>
            <a:lvl1pPr marL="0" marR="0" indent="0" algn="ctr" defTabSz="457200" rtl="0" eaLnBrk="1" fontAlgn="auto" latinLnBrk="0" hangingPunct="1">
              <a:lnSpc>
                <a:spcPct val="100000"/>
              </a:lnSpc>
              <a:spcBef>
                <a:spcPts val="0"/>
              </a:spcBef>
              <a:spcAft>
                <a:spcPts val="0"/>
              </a:spcAft>
              <a:buClrTx/>
              <a:buSzTx/>
              <a:buFontTx/>
              <a:buNone/>
              <a:tabLst/>
              <a:defRPr sz="800" b="0" i="0">
                <a:solidFill>
                  <a:schemeClr val="bg1"/>
                </a:solidFill>
              </a:defRPr>
            </a:lvl1pPr>
          </a:lstStyle>
          <a:p>
            <a:r>
              <a:rPr lang="en-US" altLang="ja-JP" dirty="0" smtClean="0">
                <a:solidFill>
                  <a:prstClr val="white"/>
                </a:solidFill>
              </a:rPr>
              <a:t>Copyright (C) e’s Inc. All rights reserved. </a:t>
            </a:r>
            <a:endParaRPr lang="ja-JP" altLang="en-US" dirty="0">
              <a:solidFill>
                <a:prstClr val="white"/>
              </a:solidFill>
            </a:endParaRPr>
          </a:p>
        </p:txBody>
      </p:sp>
      <p:sp>
        <p:nvSpPr>
          <p:cNvPr id="6" name="スライド番号プレースホルダー 5"/>
          <p:cNvSpPr>
            <a:spLocks noGrp="1"/>
          </p:cNvSpPr>
          <p:nvPr>
            <p:ph type="sldNum" sz="quarter" idx="12"/>
          </p:nvPr>
        </p:nvSpPr>
        <p:spPr/>
        <p:txBody>
          <a:bodyPr/>
          <a:lstStyle>
            <a:lvl1pPr>
              <a:defRPr sz="900">
                <a:solidFill>
                  <a:schemeClr val="bg1"/>
                </a:solidFill>
              </a:defRPr>
            </a:lvl1pPr>
          </a:lstStyle>
          <a:p>
            <a:fld id="{15CBC25B-FB15-6443-9A5E-B3907A82847E}"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277995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33195"/>
            <a:ext cx="8229600" cy="1143000"/>
          </a:xfrm>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258757"/>
            <a:ext cx="8229600" cy="395048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67CD7F5-9AB9-4D25-9041-361C292540F2}" type="datetime1">
              <a:rPr lang="ja-JP" altLang="en-US" smtClean="0">
                <a:solidFill>
                  <a:prstClr val="black">
                    <a:tint val="75000"/>
                  </a:prstClr>
                </a:solidFill>
              </a:rPr>
              <a:pPr/>
              <a:t>2014/5/7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Copyright (C) e’s Inc. All rights reserved. </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CBC25B-FB15-6443-9A5E-B3907A82847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1055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41035"/>
            <a:ext cx="2057400" cy="5260369"/>
          </a:xfrm>
        </p:spPr>
        <p:txBody>
          <a:bodyPr vert="eaVert"/>
          <a:lstStyle/>
          <a:p>
            <a:r>
              <a:rPr kumimoji="1" lang="ja-JP" altLang="en-US" smtClean="0"/>
              <a:t>マスター タイトルの書式設定</a:t>
            </a:r>
            <a:endParaRPr kumimoji="1" lang="ja-JP" altLang="en-US" dirty="0"/>
          </a:p>
        </p:txBody>
      </p:sp>
      <p:sp>
        <p:nvSpPr>
          <p:cNvPr id="3" name="縦書きテキスト プレースホルダー 2"/>
          <p:cNvSpPr>
            <a:spLocks noGrp="1"/>
          </p:cNvSpPr>
          <p:nvPr>
            <p:ph type="body" orient="vert" idx="1"/>
          </p:nvPr>
        </p:nvSpPr>
        <p:spPr>
          <a:xfrm>
            <a:off x="457200" y="941035"/>
            <a:ext cx="6019800" cy="526036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B52DFD6-0568-4430-880A-A032DA92AB49}" type="datetime1">
              <a:rPr lang="ja-JP" altLang="en-US" smtClean="0">
                <a:solidFill>
                  <a:prstClr val="black">
                    <a:tint val="75000"/>
                  </a:prstClr>
                </a:solidFill>
              </a:rPr>
              <a:pPr/>
              <a:t>2014/5/7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Copyright (C) e’s Inc. All rights reserved. </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CBC25B-FB15-6443-9A5E-B3907A82847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954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358598"/>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114373"/>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ー 3"/>
          <p:cNvSpPr>
            <a:spLocks noGrp="1"/>
          </p:cNvSpPr>
          <p:nvPr>
            <p:ph type="dt" sz="half" idx="10"/>
          </p:nvPr>
        </p:nvSpPr>
        <p:spPr/>
        <p:txBody>
          <a:bodyPr/>
          <a:lstStyle>
            <a:lvl1pPr>
              <a:defRPr sz="900">
                <a:solidFill>
                  <a:schemeClr val="bg1"/>
                </a:solidFill>
              </a:defRPr>
            </a:lvl1pPr>
          </a:lstStyle>
          <a:p>
            <a:fld id="{EAF10E10-7A56-49AF-81CA-A74BC3A52F23}" type="datetime1">
              <a:rPr lang="ja-JP" altLang="en-US" smtClean="0">
                <a:solidFill>
                  <a:prstClr val="white"/>
                </a:solidFill>
              </a:rPr>
              <a:pPr/>
              <a:t>2014/5/7</a:t>
            </a:fld>
            <a:endParaRPr lang="ja-JP" altLang="en-US">
              <a:solidFill>
                <a:prstClr val="white"/>
              </a:solidFill>
            </a:endParaRPr>
          </a:p>
        </p:txBody>
      </p:sp>
      <p:sp>
        <p:nvSpPr>
          <p:cNvPr id="5" name="フッター プレースホルダー 4"/>
          <p:cNvSpPr>
            <a:spLocks noGrp="1"/>
          </p:cNvSpPr>
          <p:nvPr>
            <p:ph type="ftr" sz="quarter" idx="11"/>
          </p:nvPr>
        </p:nvSpPr>
        <p:spPr/>
        <p:txBody>
          <a:bodyPr/>
          <a:lstStyle>
            <a:lvl1pPr marL="0" marR="0" indent="0" algn="ctr" defTabSz="457200" rtl="0" eaLnBrk="1" fontAlgn="auto" latinLnBrk="0" hangingPunct="1">
              <a:lnSpc>
                <a:spcPct val="100000"/>
              </a:lnSpc>
              <a:spcBef>
                <a:spcPts val="0"/>
              </a:spcBef>
              <a:spcAft>
                <a:spcPts val="0"/>
              </a:spcAft>
              <a:buClrTx/>
              <a:buSzTx/>
              <a:buFontTx/>
              <a:buNone/>
              <a:tabLst/>
              <a:defRPr sz="800" b="0" i="0">
                <a:solidFill>
                  <a:schemeClr val="bg1"/>
                </a:solidFill>
              </a:defRPr>
            </a:lvl1pPr>
          </a:lstStyle>
          <a:p>
            <a:r>
              <a:rPr lang="en-US" altLang="ja-JP" dirty="0" smtClean="0">
                <a:solidFill>
                  <a:prstClr val="white"/>
                </a:solidFill>
              </a:rPr>
              <a:t>Copyright (C) e’s Inc. All rights reserved. </a:t>
            </a:r>
            <a:endParaRPr lang="ja-JP" altLang="en-US" dirty="0">
              <a:solidFill>
                <a:prstClr val="white"/>
              </a:solidFill>
            </a:endParaRPr>
          </a:p>
        </p:txBody>
      </p:sp>
      <p:sp>
        <p:nvSpPr>
          <p:cNvPr id="6" name="スライド番号プレースホルダー 5"/>
          <p:cNvSpPr>
            <a:spLocks noGrp="1"/>
          </p:cNvSpPr>
          <p:nvPr>
            <p:ph type="sldNum" sz="quarter" idx="12"/>
          </p:nvPr>
        </p:nvSpPr>
        <p:spPr/>
        <p:txBody>
          <a:bodyPr/>
          <a:lstStyle>
            <a:lvl1pPr>
              <a:defRPr sz="900">
                <a:solidFill>
                  <a:schemeClr val="bg1"/>
                </a:solidFill>
              </a:defRPr>
            </a:lvl1pPr>
          </a:lstStyle>
          <a:p>
            <a:fld id="{15CBC25B-FB15-6443-9A5E-B3907A82847E}"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120086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8803"/>
            <a:ext cx="8229600" cy="1143000"/>
          </a:xfrm>
        </p:spPr>
        <p:txBody>
          <a:bodyPr/>
          <a:lstStyle/>
          <a:p>
            <a:r>
              <a:rPr kumimoji="1" lang="ja-JP" altLang="en-US" smtClean="0"/>
              <a:t>マスタ タイトルの書式設定</a:t>
            </a:r>
            <a:endParaRPr kumimoji="1" lang="ja-JP" altLang="en-US"/>
          </a:p>
        </p:txBody>
      </p:sp>
      <p:sp>
        <p:nvSpPr>
          <p:cNvPr id="3" name="コンテンツ プレースホルダー 2"/>
          <p:cNvSpPr>
            <a:spLocks noGrp="1"/>
          </p:cNvSpPr>
          <p:nvPr>
            <p:ph idx="1"/>
          </p:nvPr>
        </p:nvSpPr>
        <p:spPr>
          <a:xfrm>
            <a:off x="457200" y="2554366"/>
            <a:ext cx="8229600" cy="3570888"/>
          </a:xfr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15A93BD-B956-4132-A376-9561B19FA049}" type="datetime1">
              <a:rPr lang="ja-JP" altLang="en-US" smtClean="0">
                <a:solidFill>
                  <a:prstClr val="black">
                    <a:tint val="75000"/>
                  </a:prstClr>
                </a:solidFill>
              </a:rPr>
              <a:pPr/>
              <a:t>2014/5/7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Copyright (C) e’s Inc. All rights reserved. </a:t>
            </a:r>
            <a:endParaRPr lang="ja-JP" altLang="en-US" dirty="0" smtClean="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CBC25B-FB15-6443-9A5E-B3907A82847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8005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216001"/>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ー 2"/>
          <p:cNvSpPr>
            <a:spLocks noGrp="1"/>
          </p:cNvSpPr>
          <p:nvPr>
            <p:ph type="body" idx="1"/>
          </p:nvPr>
        </p:nvSpPr>
        <p:spPr>
          <a:xfrm>
            <a:off x="722313" y="17460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ー 3"/>
          <p:cNvSpPr>
            <a:spLocks noGrp="1"/>
          </p:cNvSpPr>
          <p:nvPr>
            <p:ph type="dt" sz="half" idx="10"/>
          </p:nvPr>
        </p:nvSpPr>
        <p:spPr/>
        <p:txBody>
          <a:bodyPr/>
          <a:lstStyle/>
          <a:p>
            <a:fld id="{ADF07A9B-F8D2-4E65-937A-967DE9396378}" type="datetime1">
              <a:rPr lang="ja-JP" altLang="en-US" smtClean="0">
                <a:solidFill>
                  <a:prstClr val="black">
                    <a:tint val="75000"/>
                  </a:prstClr>
                </a:solidFill>
              </a:rPr>
              <a:pPr/>
              <a:t>2014/5/7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Copyright (C) e’s Inc. All rights reserved. </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CBC25B-FB15-6443-9A5E-B3907A82847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146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05180"/>
            <a:ext cx="8229600" cy="1143000"/>
          </a:xfrm>
        </p:spPr>
        <p:txBody>
          <a:bodyPr/>
          <a:lstStyle/>
          <a:p>
            <a:r>
              <a:rPr kumimoji="1" lang="ja-JP" altLang="en-US" smtClean="0"/>
              <a:t>マスタ タイトルの書式設定</a:t>
            </a:r>
            <a:endParaRPr kumimoji="1" lang="ja-JP" altLang="en-US"/>
          </a:p>
        </p:txBody>
      </p:sp>
      <p:sp>
        <p:nvSpPr>
          <p:cNvPr id="3" name="コンテンツ プレースホルダー 2"/>
          <p:cNvSpPr>
            <a:spLocks noGrp="1"/>
          </p:cNvSpPr>
          <p:nvPr>
            <p:ph sz="half" idx="1"/>
          </p:nvPr>
        </p:nvSpPr>
        <p:spPr>
          <a:xfrm>
            <a:off x="457200" y="2330742"/>
            <a:ext cx="4038600" cy="37765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4" name="コンテンツ プレースホルダー 3"/>
          <p:cNvSpPr>
            <a:spLocks noGrp="1"/>
          </p:cNvSpPr>
          <p:nvPr>
            <p:ph sz="half" idx="2"/>
          </p:nvPr>
        </p:nvSpPr>
        <p:spPr>
          <a:xfrm>
            <a:off x="4648200" y="2330742"/>
            <a:ext cx="4038600" cy="37765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32A0070-CB16-4DD8-A313-1497DB8EB687}" type="datetime1">
              <a:rPr lang="ja-JP" altLang="en-US" smtClean="0">
                <a:solidFill>
                  <a:prstClr val="black">
                    <a:tint val="75000"/>
                  </a:prstClr>
                </a:solidFill>
              </a:rPr>
              <a:pPr/>
              <a:t>2014/5/7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Copyright (C) e’s Inc. All rights reserved. </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5CBC25B-FB15-6443-9A5E-B3907A82847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7863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39641"/>
            <a:ext cx="82296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ー 2"/>
          <p:cNvSpPr>
            <a:spLocks noGrp="1"/>
          </p:cNvSpPr>
          <p:nvPr>
            <p:ph type="body" idx="1"/>
          </p:nvPr>
        </p:nvSpPr>
        <p:spPr>
          <a:xfrm>
            <a:off x="457200" y="2200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ー 3"/>
          <p:cNvSpPr>
            <a:spLocks noGrp="1"/>
          </p:cNvSpPr>
          <p:nvPr>
            <p:ph sz="half" idx="2"/>
          </p:nvPr>
        </p:nvSpPr>
        <p:spPr>
          <a:xfrm>
            <a:off x="457200" y="2839878"/>
            <a:ext cx="4040188" cy="33301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2200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ー 5"/>
          <p:cNvSpPr>
            <a:spLocks noGrp="1"/>
          </p:cNvSpPr>
          <p:nvPr>
            <p:ph sz="quarter" idx="4"/>
          </p:nvPr>
        </p:nvSpPr>
        <p:spPr>
          <a:xfrm>
            <a:off x="4645025" y="2839878"/>
            <a:ext cx="4041775" cy="33301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91FDDF9-E389-4A96-8D93-25300D0AF991}" type="datetime1">
              <a:rPr lang="ja-JP" altLang="en-US" smtClean="0">
                <a:solidFill>
                  <a:prstClr val="black">
                    <a:tint val="75000"/>
                  </a:prstClr>
                </a:solidFill>
              </a:rPr>
              <a:pPr/>
              <a:t>2014/5/7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ja-JP" smtClean="0">
                <a:solidFill>
                  <a:prstClr val="black">
                    <a:tint val="75000"/>
                  </a:prstClr>
                </a:solidFill>
              </a:rPr>
              <a:t>Copyright (C) e’s Inc. All rights reserved. </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5CBC25B-FB15-6443-9A5E-B3907A82847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4834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08040"/>
            <a:ext cx="8229600" cy="1143000"/>
          </a:xfrm>
        </p:spPr>
        <p:txBody>
          <a:bodyPr/>
          <a:lstStyle/>
          <a:p>
            <a:r>
              <a:rPr kumimoji="1" lang="ja-JP" altLang="en-US" smtClean="0"/>
              <a:t>マスタ タイトルの書式設定</a:t>
            </a:r>
            <a:endParaRPr kumimoji="1" lang="ja-JP" altLang="en-US"/>
          </a:p>
        </p:txBody>
      </p:sp>
      <p:sp>
        <p:nvSpPr>
          <p:cNvPr id="3" name="日付プレースホルダー 2"/>
          <p:cNvSpPr>
            <a:spLocks noGrp="1"/>
          </p:cNvSpPr>
          <p:nvPr>
            <p:ph type="dt" sz="half" idx="10"/>
          </p:nvPr>
        </p:nvSpPr>
        <p:spPr/>
        <p:txBody>
          <a:bodyPr/>
          <a:lstStyle/>
          <a:p>
            <a:fld id="{CA63C73C-1230-4F17-9600-A819A2416B02}" type="datetime1">
              <a:rPr lang="ja-JP" altLang="en-US" smtClean="0">
                <a:solidFill>
                  <a:prstClr val="black">
                    <a:tint val="75000"/>
                  </a:prstClr>
                </a:solidFill>
              </a:rPr>
              <a:pPr/>
              <a:t>2014/5/7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rPr>
              <a:t>Copyright (C) e’s Inc. All rights reserved. </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5CBC25B-FB15-6443-9A5E-B3907A82847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90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5F7EA1E-B252-41EE-AF77-5669B17F5BBE}" type="datetime1">
              <a:rPr lang="ja-JP" altLang="en-US" smtClean="0">
                <a:solidFill>
                  <a:prstClr val="black">
                    <a:tint val="75000"/>
                  </a:prstClr>
                </a:solidFill>
              </a:rPr>
              <a:pPr/>
              <a:t>2014/5/7</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rPr>
              <a:t>Copyright (C) e’s Inc. All rights reserved. </a:t>
            </a:r>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5CBC25B-FB15-6443-9A5E-B3907A82847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7629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39447"/>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ー 2"/>
          <p:cNvSpPr>
            <a:spLocks noGrp="1"/>
          </p:cNvSpPr>
          <p:nvPr>
            <p:ph idx="1"/>
          </p:nvPr>
        </p:nvSpPr>
        <p:spPr>
          <a:xfrm>
            <a:off x="3575050" y="939447"/>
            <a:ext cx="5111750" cy="52305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2101497"/>
            <a:ext cx="3008313" cy="40685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ー 4"/>
          <p:cNvSpPr>
            <a:spLocks noGrp="1"/>
          </p:cNvSpPr>
          <p:nvPr>
            <p:ph type="dt" sz="half" idx="10"/>
          </p:nvPr>
        </p:nvSpPr>
        <p:spPr/>
        <p:txBody>
          <a:bodyPr/>
          <a:lstStyle/>
          <a:p>
            <a:fld id="{CBCCB6B8-CB81-4D79-AC0C-2D8872ACF339}" type="datetime1">
              <a:rPr lang="ja-JP" altLang="en-US" smtClean="0">
                <a:solidFill>
                  <a:prstClr val="black">
                    <a:tint val="75000"/>
                  </a:prstClr>
                </a:solidFill>
              </a:rPr>
              <a:pPr/>
              <a:t>2014/5/7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Copyright (C) e’s Inc. All rights reserved. </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5CBC25B-FB15-6443-9A5E-B3907A82847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644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41348"/>
            <a:ext cx="8229600" cy="1143000"/>
          </a:xfrm>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2230809"/>
            <a:ext cx="8229600" cy="3570888"/>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10C60281-1FEB-4919-A173-46BD0A2CCC11}" type="datetime1">
              <a:rPr lang="ja-JP" altLang="en-US" smtClean="0">
                <a:solidFill>
                  <a:prstClr val="black">
                    <a:tint val="75000"/>
                  </a:prstClr>
                </a:solidFill>
              </a:rPr>
              <a:pPr/>
              <a:t>2014/5/7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dirty="0" smtClean="0">
                <a:solidFill>
                  <a:prstClr val="black">
                    <a:tint val="75000"/>
                  </a:prstClr>
                </a:solidFill>
              </a:rPr>
              <a:t>Copyright (C) e’s Inc. All rights reserved. </a:t>
            </a:r>
            <a:endParaRPr lang="ja-JP" altLang="en-US" dirty="0" smtClean="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CBC25B-FB15-6443-9A5E-B3907A82847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791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70652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ー 2"/>
          <p:cNvSpPr>
            <a:spLocks noGrp="1"/>
          </p:cNvSpPr>
          <p:nvPr>
            <p:ph type="pic" idx="1"/>
          </p:nvPr>
        </p:nvSpPr>
        <p:spPr>
          <a:xfrm>
            <a:off x="1792288" y="926373"/>
            <a:ext cx="5486400" cy="3691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27325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ー 4"/>
          <p:cNvSpPr>
            <a:spLocks noGrp="1"/>
          </p:cNvSpPr>
          <p:nvPr>
            <p:ph type="dt" sz="half" idx="10"/>
          </p:nvPr>
        </p:nvSpPr>
        <p:spPr/>
        <p:txBody>
          <a:bodyPr/>
          <a:lstStyle/>
          <a:p>
            <a:fld id="{3E2A4F98-2B36-4D51-88AB-40A12E9A5566}" type="datetime1">
              <a:rPr lang="ja-JP" altLang="en-US" smtClean="0">
                <a:solidFill>
                  <a:prstClr val="black">
                    <a:tint val="75000"/>
                  </a:prstClr>
                </a:solidFill>
              </a:rPr>
              <a:pPr/>
              <a:t>2014/5/7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Copyright (C) e’s Inc. All rights reserved. </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5CBC25B-FB15-6443-9A5E-B3907A82847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0450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33195"/>
            <a:ext cx="8229600" cy="1143000"/>
          </a:xfrm>
        </p:spPr>
        <p:txBody>
          <a:bodyPr/>
          <a:lstStyle/>
          <a:p>
            <a:r>
              <a:rPr kumimoji="1" lang="ja-JP" altLang="en-US" smtClean="0"/>
              <a:t>マスタ タイトルの書式設定</a:t>
            </a:r>
            <a:endParaRPr kumimoji="1" lang="ja-JP" altLang="en-US"/>
          </a:p>
        </p:txBody>
      </p:sp>
      <p:sp>
        <p:nvSpPr>
          <p:cNvPr id="3" name="縦書きテキスト プレースホルダー 2"/>
          <p:cNvSpPr>
            <a:spLocks noGrp="1"/>
          </p:cNvSpPr>
          <p:nvPr>
            <p:ph type="body" orient="vert" idx="1"/>
          </p:nvPr>
        </p:nvSpPr>
        <p:spPr>
          <a:xfrm>
            <a:off x="457200" y="2258757"/>
            <a:ext cx="8229600" cy="3950487"/>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E3DD682-108F-4ED2-909B-7A549410815B}" type="datetime1">
              <a:rPr lang="ja-JP" altLang="en-US" smtClean="0">
                <a:solidFill>
                  <a:prstClr val="black">
                    <a:tint val="75000"/>
                  </a:prstClr>
                </a:solidFill>
              </a:rPr>
              <a:pPr/>
              <a:t>2014/5/7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Copyright (C) e’s Inc. All rights reserved. </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CBC25B-FB15-6443-9A5E-B3907A82847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97685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41035"/>
            <a:ext cx="2057400" cy="5260369"/>
          </a:xfrm>
        </p:spPr>
        <p:txBody>
          <a:bodyPr vert="eaVert"/>
          <a:lstStyle/>
          <a:p>
            <a:r>
              <a:rPr kumimoji="1" lang="ja-JP" altLang="en-US" smtClean="0"/>
              <a:t>マスタ タイトルの書式設定</a:t>
            </a:r>
            <a:endParaRPr kumimoji="1" lang="ja-JP" altLang="en-US" dirty="0"/>
          </a:p>
        </p:txBody>
      </p:sp>
      <p:sp>
        <p:nvSpPr>
          <p:cNvPr id="3" name="縦書きテキスト プレースホルダー 2"/>
          <p:cNvSpPr>
            <a:spLocks noGrp="1"/>
          </p:cNvSpPr>
          <p:nvPr>
            <p:ph type="body" orient="vert" idx="1"/>
          </p:nvPr>
        </p:nvSpPr>
        <p:spPr>
          <a:xfrm>
            <a:off x="457200" y="941035"/>
            <a:ext cx="6019800" cy="5260369"/>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B367617-446E-4D75-BACB-B8F6BCC1FBAD}" type="datetime1">
              <a:rPr lang="ja-JP" altLang="en-US" smtClean="0">
                <a:solidFill>
                  <a:prstClr val="black">
                    <a:tint val="75000"/>
                  </a:prstClr>
                </a:solidFill>
              </a:rPr>
              <a:pPr/>
              <a:t>2014/5/7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Copyright (C) e’s Inc. All rights reserved. </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CBC25B-FB15-6443-9A5E-B3907A82847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2258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216001"/>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17460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D7ED392-5709-41A8-BADE-5C26400C55C8}" type="datetime1">
              <a:rPr lang="ja-JP" altLang="en-US" smtClean="0">
                <a:solidFill>
                  <a:prstClr val="black">
                    <a:tint val="75000"/>
                  </a:prstClr>
                </a:solidFill>
              </a:rPr>
              <a:pPr/>
              <a:t>2014/5/7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Copyright (C) e’s Inc. All rights reserved. </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5CBC25B-FB15-6443-9A5E-B3907A82847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6962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05180"/>
            <a:ext cx="8229600" cy="1143000"/>
          </a:xfrm>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2330742"/>
            <a:ext cx="4038600" cy="37765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4" name="コンテンツ プレースホルダー 3"/>
          <p:cNvSpPr>
            <a:spLocks noGrp="1"/>
          </p:cNvSpPr>
          <p:nvPr>
            <p:ph sz="half" idx="2"/>
          </p:nvPr>
        </p:nvSpPr>
        <p:spPr>
          <a:xfrm>
            <a:off x="4648200" y="2330742"/>
            <a:ext cx="4038600" cy="37765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1DF36C9-B9D2-43DA-98AD-9D1EBB40AFCE}" type="datetime1">
              <a:rPr lang="ja-JP" altLang="en-US" smtClean="0">
                <a:solidFill>
                  <a:prstClr val="black">
                    <a:tint val="75000"/>
                  </a:prstClr>
                </a:solidFill>
              </a:rPr>
              <a:pPr/>
              <a:t>2014/5/7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Copyright (C) e’s Inc. All rights reserved. </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5CBC25B-FB15-6443-9A5E-B3907A82847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2963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39641"/>
            <a:ext cx="82296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2200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839878"/>
            <a:ext cx="4040188" cy="33301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2200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839878"/>
            <a:ext cx="4041775" cy="33301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272EAE8-313B-414C-8F6E-CC40994E05C1}" type="datetime1">
              <a:rPr lang="ja-JP" altLang="en-US" smtClean="0">
                <a:solidFill>
                  <a:prstClr val="black">
                    <a:tint val="75000"/>
                  </a:prstClr>
                </a:solidFill>
              </a:rPr>
              <a:pPr/>
              <a:t>2014/5/7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ja-JP" smtClean="0">
                <a:solidFill>
                  <a:prstClr val="black">
                    <a:tint val="75000"/>
                  </a:prstClr>
                </a:solidFill>
              </a:rPr>
              <a:t>Copyright (C) e’s Inc. All rights reserved. </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5CBC25B-FB15-6443-9A5E-B3907A82847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10862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08040"/>
            <a:ext cx="8229600" cy="1143000"/>
          </a:xfrm>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9542DB0-890C-4E70-AD3B-84A9B2FC48EC}" type="datetime1">
              <a:rPr lang="ja-JP" altLang="en-US" smtClean="0">
                <a:solidFill>
                  <a:prstClr val="black">
                    <a:tint val="75000"/>
                  </a:prstClr>
                </a:solidFill>
              </a:rPr>
              <a:pPr/>
              <a:t>2014/5/7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rPr>
              <a:t>Copyright (C) e’s Inc. All rights reserved. </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5CBC25B-FB15-6443-9A5E-B3907A82847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579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7ADAA7E-519E-4515-9D8E-AA6409EFBD41}" type="datetime1">
              <a:rPr lang="ja-JP" altLang="en-US" smtClean="0">
                <a:solidFill>
                  <a:prstClr val="black">
                    <a:tint val="75000"/>
                  </a:prstClr>
                </a:solidFill>
              </a:rPr>
              <a:pPr/>
              <a:t>2014/5/7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rPr>
              <a:t>Copyright (C) e’s Inc. All rights reserved. </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5CBC25B-FB15-6443-9A5E-B3907A82847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749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39447"/>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939447"/>
            <a:ext cx="5111750" cy="52305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2101497"/>
            <a:ext cx="3008313" cy="40685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B2F6763-AF26-4302-9EAA-A12A85DFC11E}" type="datetime1">
              <a:rPr lang="ja-JP" altLang="en-US" smtClean="0">
                <a:solidFill>
                  <a:prstClr val="black">
                    <a:tint val="75000"/>
                  </a:prstClr>
                </a:solidFill>
              </a:rPr>
              <a:pPr/>
              <a:t>2014/5/7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Copyright (C) e’s Inc. All rights reserved. </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5CBC25B-FB15-6443-9A5E-B3907A82847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42034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70652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926373"/>
            <a:ext cx="5486400" cy="3691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27325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177E56F-6AD2-4B62-B0AA-7A99C90C32DE}" type="datetime1">
              <a:rPr lang="ja-JP" altLang="en-US" smtClean="0">
                <a:solidFill>
                  <a:prstClr val="black">
                    <a:tint val="75000"/>
                  </a:prstClr>
                </a:solidFill>
              </a:rPr>
              <a:pPr/>
              <a:t>2014/5/7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Copyright (C) e’s Inc. All rights reserved. </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5CBC25B-FB15-6443-9A5E-B3907A82847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3477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941035"/>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2266597"/>
            <a:ext cx="8229600" cy="3926967"/>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6B83809C-BB73-48B1-B0F5-5C4F813E29F5}" type="datetime1">
              <a:rPr lang="ja-JP" altLang="en-US" smtClean="0">
                <a:solidFill>
                  <a:prstClr val="black">
                    <a:tint val="75000"/>
                  </a:prstClr>
                </a:solidFill>
              </a:rPr>
              <a:pPr defTabSz="457200"/>
              <a:t>2014/5/7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457200"/>
            <a:r>
              <a:rPr lang="en-US" altLang="ja-JP" dirty="0" smtClean="0">
                <a:solidFill>
                  <a:prstClr val="black">
                    <a:tint val="75000"/>
                  </a:prstClr>
                </a:solidFill>
              </a:rPr>
              <a:t>Copyright (C) e’s Inc. All rights reserved. </a:t>
            </a:r>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15CBC25B-FB15-6443-9A5E-B3907A82847E}" type="slidenum">
              <a:rPr lang="ja-JP" altLang="en-US" smtClean="0">
                <a:solidFill>
                  <a:prstClr val="black">
                    <a:tint val="75000"/>
                  </a:prstClr>
                </a:solidFill>
              </a:rPr>
              <a:pPr defTabSz="457200"/>
              <a:t>‹#›</a:t>
            </a:fld>
            <a:endParaRPr lang="ja-JP" altLang="en-US">
              <a:solidFill>
                <a:prstClr val="black">
                  <a:tint val="75000"/>
                </a:prstClr>
              </a:solidFill>
            </a:endParaRPr>
          </a:p>
        </p:txBody>
      </p:sp>
    </p:spTree>
    <p:extLst>
      <p:ext uri="{BB962C8B-B14F-4D97-AF65-F5344CB8AC3E}">
        <p14:creationId xmlns:p14="http://schemas.microsoft.com/office/powerpoint/2010/main" val="1235190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941035"/>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2266597"/>
            <a:ext cx="8229600" cy="3926967"/>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58A434F1-670B-4583-8F74-265432A29A65}" type="datetime1">
              <a:rPr lang="ja-JP" altLang="en-US" smtClean="0">
                <a:solidFill>
                  <a:prstClr val="black">
                    <a:tint val="75000"/>
                  </a:prstClr>
                </a:solidFill>
              </a:rPr>
              <a:pPr defTabSz="457200"/>
              <a:t>2014/5/7</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457200"/>
            <a:r>
              <a:rPr lang="en-US" altLang="ja-JP" smtClean="0">
                <a:solidFill>
                  <a:prstClr val="black">
                    <a:tint val="75000"/>
                  </a:prstClr>
                </a:solidFill>
              </a:rPr>
              <a:t>Copyright (C) e’s Inc. All rights reserved. </a:t>
            </a:r>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15CBC25B-FB15-6443-9A5E-B3907A82847E}" type="slidenum">
              <a:rPr lang="ja-JP" altLang="en-US" smtClean="0">
                <a:solidFill>
                  <a:prstClr val="black">
                    <a:tint val="75000"/>
                  </a:prstClr>
                </a:solidFill>
              </a:rPr>
              <a:pPr defTabSz="457200"/>
              <a:t>‹#›</a:t>
            </a:fld>
            <a:endParaRPr lang="ja-JP" altLang="en-US">
              <a:solidFill>
                <a:prstClr val="black">
                  <a:tint val="75000"/>
                </a:prstClr>
              </a:solidFill>
            </a:endParaRPr>
          </a:p>
        </p:txBody>
      </p:sp>
    </p:spTree>
    <p:extLst>
      <p:ext uri="{BB962C8B-B14F-4D97-AF65-F5344CB8AC3E}">
        <p14:creationId xmlns:p14="http://schemas.microsoft.com/office/powerpoint/2010/main" val="13571162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ishes.org/news/2012/inws_id000288.html"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hyperlink" Target="http://ishes.org/news/2012/inws_id000288.html"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hyperlink" Target="http://www.city.kashiwazaki.niigata.jp/detail/2299634802.html"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hyperlink" Target="http://www.city.kashiwazaki.niigata.jp/detail/2299634802.html"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www.city.kashiwazaki.niigata.jp/detail/2299634802.html" TargetMode="External"/><Relationship Id="rId7"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www.nhk.or.jp/ashita/miraijuku/archives/140130.html" TargetMode="External"/><Relationship Id="rId5" Type="http://schemas.openxmlformats.org/officeDocument/2006/relationships/hyperlink" Target="http://www.nhk.or.jp/ashita/miraijuku/archives/140123.html" TargetMode="External"/><Relationship Id="rId4" Type="http://schemas.openxmlformats.org/officeDocument/2006/relationships/hyperlink" Target="http://www.nhk.or.jp/ashita/miraijuku/archives/140116.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meec.jp/"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hyperlink" Target="http://www.meec.jp/"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hyperlink" Target="http://www.meec.jp/"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hyperlink" Target="http://www.meec.jp/"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hyperlink" Target="http://www.meec.jp/"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hyperlink" Target="http://www.meec.jp/"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hyperlink" Target="http://www.meec.jp/"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hyperlink" Target="http://www.meec.jp/"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ercon.jp/"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hyperlink" Target="http://www.es-inc.jp/tools/2014/tls_id004870.html"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www.es-inc.jp/network/partner_list.html" TargetMode="External"/><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www.es-inc.jp/network/partner_list.html" TargetMode="External"/><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www.env.go.jp/council/06earth/y060-92/ref03-22.pdf"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hyperlink" Target="http://jp.fujitsu.com/about/csr/eco/communication/dialogu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66093"/>
            <a:ext cx="7772400" cy="2059912"/>
          </a:xfrm>
        </p:spPr>
        <p:txBody>
          <a:bodyPr>
            <a:normAutofit fontScale="90000"/>
          </a:bodyPr>
          <a:lstStyle/>
          <a:p>
            <a:r>
              <a:rPr lang="en-US" altLang="ja-JP" sz="3600" dirty="0"/>
              <a:t>《</a:t>
            </a:r>
            <a:r>
              <a:rPr lang="ja-JP" altLang="en-US" sz="3600" dirty="0"/>
              <a:t>ダイアログ</a:t>
            </a:r>
            <a:r>
              <a:rPr lang="en-US" altLang="ja-JP" sz="3600" dirty="0"/>
              <a:t>/</a:t>
            </a:r>
            <a:r>
              <a:rPr lang="ja-JP" altLang="en-US" sz="3600" dirty="0"/>
              <a:t>共創サポート 事例紹介</a:t>
            </a:r>
            <a:r>
              <a:rPr lang="en-US" altLang="ja-JP" sz="3600" dirty="0" smtClean="0"/>
              <a:t>》</a:t>
            </a:r>
            <a:br>
              <a:rPr lang="en-US" altLang="ja-JP" sz="3600" dirty="0" smtClean="0"/>
            </a:br>
            <a:r>
              <a:rPr lang="en-US" altLang="ja-JP" sz="3600" dirty="0"/>
              <a:t/>
            </a:r>
            <a:br>
              <a:rPr lang="en-US" altLang="ja-JP" sz="3600" dirty="0"/>
            </a:br>
            <a:r>
              <a:rPr lang="ja-JP" altLang="en-US" sz="3600" dirty="0"/>
              <a:t>多様なニーズが</a:t>
            </a:r>
            <a:r>
              <a:rPr lang="ja-JP" altLang="en-US" sz="3600" dirty="0" smtClean="0"/>
              <a:t>ぶつかり合う</a:t>
            </a:r>
            <a:r>
              <a:rPr lang="en-US" altLang="ja-JP" sz="3600" dirty="0" smtClean="0"/>
              <a:t/>
            </a:r>
            <a:br>
              <a:rPr lang="en-US" altLang="ja-JP" sz="3600" dirty="0" smtClean="0"/>
            </a:br>
            <a:r>
              <a:rPr lang="ja-JP" altLang="en-US" sz="3600" dirty="0" smtClean="0"/>
              <a:t>ステークホルダー</a:t>
            </a:r>
            <a:r>
              <a:rPr lang="ja-JP" altLang="en-US" sz="3600" dirty="0"/>
              <a:t>・ダイアログと</a:t>
            </a:r>
            <a:br>
              <a:rPr lang="ja-JP" altLang="en-US" sz="3600" dirty="0"/>
            </a:br>
            <a:r>
              <a:rPr lang="ja-JP" altLang="en-US" sz="3600" dirty="0"/>
              <a:t>共創プロセスの進め方</a:t>
            </a:r>
            <a:endParaRPr kumimoji="1" lang="ja-JP" altLang="en-US" sz="3600" dirty="0"/>
          </a:p>
        </p:txBody>
      </p:sp>
      <p:sp>
        <p:nvSpPr>
          <p:cNvPr id="3" name="サブタイトル 2"/>
          <p:cNvSpPr>
            <a:spLocks noGrp="1"/>
          </p:cNvSpPr>
          <p:nvPr>
            <p:ph type="subTitle" idx="1"/>
          </p:nvPr>
        </p:nvSpPr>
        <p:spPr>
          <a:xfrm>
            <a:off x="1301261" y="3922260"/>
            <a:ext cx="6400800" cy="1752600"/>
          </a:xfrm>
        </p:spPr>
        <p:txBody>
          <a:bodyPr>
            <a:noAutofit/>
          </a:bodyPr>
          <a:lstStyle/>
          <a:p>
            <a:r>
              <a:rPr lang="ja-JP" altLang="en-US" sz="2400" dirty="0"/>
              <a:t>有限会社</a:t>
            </a:r>
            <a:r>
              <a:rPr lang="ja-JP" altLang="en-US" sz="2400" dirty="0" smtClean="0"/>
              <a:t>イーズ</a:t>
            </a:r>
            <a:endParaRPr kumimoji="1" lang="en-US" altLang="ja-JP" sz="2400" dirty="0" smtClean="0"/>
          </a:p>
          <a:p>
            <a:r>
              <a:rPr kumimoji="1" lang="ja-JP" altLang="en-US" sz="2400" dirty="0" smtClean="0"/>
              <a:t>幸せ経済社会研究所</a:t>
            </a:r>
            <a:endParaRPr kumimoji="1" lang="en-US" altLang="ja-JP" sz="2400" dirty="0" smtClean="0"/>
          </a:p>
          <a:p>
            <a:r>
              <a:rPr lang="ja-JP" altLang="en-US" sz="2400" dirty="0" smtClean="0"/>
              <a:t>枝</a:t>
            </a:r>
            <a:r>
              <a:rPr lang="ja-JP" altLang="en-US" sz="2400" dirty="0"/>
              <a:t>廣淳子</a:t>
            </a:r>
            <a:endParaRPr kumimoji="1" lang="ja-JP" altLang="en-US" sz="2400" dirty="0"/>
          </a:p>
        </p:txBody>
      </p:sp>
    </p:spTree>
    <p:extLst>
      <p:ext uri="{BB962C8B-B14F-4D97-AF65-F5344CB8AC3E}">
        <p14:creationId xmlns:p14="http://schemas.microsoft.com/office/powerpoint/2010/main" val="2054335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20130723082610436.jpg"/>
          <p:cNvPicPr>
            <a:picLocks noChangeAspect="1"/>
          </p:cNvPicPr>
          <p:nvPr/>
        </p:nvPicPr>
        <p:blipFill>
          <a:blip r:embed="rId2" cstate="email"/>
          <a:stretch>
            <a:fillRect/>
          </a:stretch>
        </p:blipFill>
        <p:spPr>
          <a:xfrm>
            <a:off x="0" y="332656"/>
            <a:ext cx="9144000" cy="6265117"/>
          </a:xfrm>
          <a:prstGeom prst="rect">
            <a:avLst/>
          </a:prstGeom>
          <a:ln w="28575">
            <a:solidFill>
              <a:schemeClr val="accent1"/>
            </a:solidFill>
          </a:ln>
        </p:spPr>
      </p:pic>
    </p:spTree>
    <p:extLst>
      <p:ext uri="{BB962C8B-B14F-4D97-AF65-F5344CB8AC3E}">
        <p14:creationId xmlns:p14="http://schemas.microsoft.com/office/powerpoint/2010/main" val="1010075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6"/>
          <p:cNvSpPr>
            <a:spLocks noGrp="1"/>
          </p:cNvSpPr>
          <p:nvPr>
            <p:ph type="subTitle" idx="1"/>
          </p:nvPr>
        </p:nvSpPr>
        <p:spPr/>
        <p:txBody>
          <a:bodyPr/>
          <a:lstStyle/>
          <a:p>
            <a:endParaRPr kumimoji="1" lang="ja-JP" altLang="en-US" dirty="0"/>
          </a:p>
        </p:txBody>
      </p:sp>
      <p:sp>
        <p:nvSpPr>
          <p:cNvPr id="8" name="タイトル 3"/>
          <p:cNvSpPr>
            <a:spLocks noGrp="1"/>
          </p:cNvSpPr>
          <p:nvPr>
            <p:ph type="ctrTitle"/>
          </p:nvPr>
        </p:nvSpPr>
        <p:spPr>
          <a:xfrm>
            <a:off x="685800" y="1358598"/>
            <a:ext cx="7772400" cy="1470025"/>
          </a:xfrm>
        </p:spPr>
        <p:txBody>
          <a:bodyPr>
            <a:normAutofit/>
          </a:bodyPr>
          <a:lstStyle/>
          <a:p>
            <a:r>
              <a:rPr kumimoji="1" lang="ja-JP" altLang="en-US" dirty="0" smtClean="0"/>
              <a:t>マルチステークホルダーによる</a:t>
            </a:r>
            <a:r>
              <a:rPr kumimoji="1" lang="en-US" altLang="ja-JP" dirty="0" smtClean="0"/>
              <a:t/>
            </a:r>
            <a:br>
              <a:rPr kumimoji="1" lang="en-US" altLang="ja-JP" dirty="0" smtClean="0"/>
            </a:br>
            <a:r>
              <a:rPr kumimoji="1" lang="ja-JP" altLang="en-US" dirty="0" smtClean="0"/>
              <a:t>対話・共創プロセス</a:t>
            </a:r>
            <a:endParaRPr kumimoji="1" lang="ja-JP" altLang="en-US" dirty="0"/>
          </a:p>
        </p:txBody>
      </p:sp>
    </p:spTree>
    <p:extLst>
      <p:ext uri="{BB962C8B-B14F-4D97-AF65-F5344CB8AC3E}">
        <p14:creationId xmlns:p14="http://schemas.microsoft.com/office/powerpoint/2010/main" val="1573012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9379"/>
            <a:ext cx="8229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ja-JP" altLang="en-US" dirty="0" smtClean="0"/>
              <a:t/>
            </a:r>
            <a:br>
              <a:rPr lang="ja-JP" altLang="en-US" dirty="0" smtClean="0"/>
            </a:br>
            <a:r>
              <a:rPr lang="ja-JP" altLang="en-US" dirty="0" smtClean="0"/>
              <a:t>女性</a:t>
            </a:r>
            <a:r>
              <a:rPr lang="ja-JP" altLang="en-US" dirty="0"/>
              <a:t>の視点からエネルギーを考える～エネ女の</a:t>
            </a:r>
            <a:r>
              <a:rPr lang="ja-JP" altLang="en-US" dirty="0" smtClean="0"/>
              <a:t>集い～</a:t>
            </a:r>
            <a:r>
              <a:rPr lang="ja-JP" altLang="en-US" dirty="0"/>
              <a:t/>
            </a:r>
            <a:br>
              <a:rPr lang="ja-JP" altLang="en-US" dirty="0"/>
            </a:br>
            <a:endParaRPr kumimoji="1" lang="ja-JP" altLang="en-US" dirty="0">
              <a:effectLst>
                <a:outerShdw blurRad="38100" dist="38100" dir="2700000" algn="tl">
                  <a:srgbClr val="000000">
                    <a:alpha val="43137"/>
                  </a:srgbClr>
                </a:outerShdw>
              </a:effectLst>
            </a:endParaRPr>
          </a:p>
        </p:txBody>
      </p:sp>
      <p:sp>
        <p:nvSpPr>
          <p:cNvPr id="8" name="コンテンツ プレースホルダ 2"/>
          <p:cNvSpPr>
            <a:spLocks noGrp="1"/>
          </p:cNvSpPr>
          <p:nvPr>
            <p:ph idx="1"/>
          </p:nvPr>
        </p:nvSpPr>
        <p:spPr>
          <a:xfrm>
            <a:off x="457200" y="1876428"/>
            <a:ext cx="8362951" cy="4931468"/>
          </a:xfrm>
        </p:spPr>
        <p:txBody>
          <a:bodyPr>
            <a:noAutofit/>
          </a:bodyPr>
          <a:lstStyle/>
          <a:p>
            <a:pPr>
              <a:buNone/>
            </a:pP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日時</a:t>
            </a: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　</a:t>
            </a:r>
            <a:r>
              <a:rPr lang="en-US" altLang="ja-JP" sz="1200" dirty="0" smtClean="0">
                <a:latin typeface="HGS創英ﾌﾟﾚｾﾞﾝｽEB" pitchFamily="18" charset="-128"/>
                <a:ea typeface="HGS創英ﾌﾟﾚｾﾞﾝｽEB" pitchFamily="18" charset="-128"/>
              </a:rPr>
              <a:t>2012</a:t>
            </a:r>
            <a:r>
              <a:rPr lang="ja-JP" altLang="en-US" sz="1200" dirty="0">
                <a:latin typeface="HGS創英ﾌﾟﾚｾﾞﾝｽEB" pitchFamily="18" charset="-128"/>
                <a:ea typeface="HGS創英ﾌﾟﾚｾﾞﾝｽEB" pitchFamily="18" charset="-128"/>
              </a:rPr>
              <a:t>年１月</a:t>
            </a:r>
            <a:r>
              <a:rPr lang="en-US" altLang="ja-JP" sz="1200" dirty="0">
                <a:latin typeface="HGS創英ﾌﾟﾚｾﾞﾝｽEB" pitchFamily="18" charset="-128"/>
                <a:ea typeface="HGS創英ﾌﾟﾚｾﾞﾝｽEB" pitchFamily="18" charset="-128"/>
              </a:rPr>
              <a:t>31</a:t>
            </a:r>
            <a:r>
              <a:rPr lang="ja-JP" altLang="en-US" sz="1200" dirty="0">
                <a:latin typeface="HGS創英ﾌﾟﾚｾﾞﾝｽEB" pitchFamily="18" charset="-128"/>
                <a:ea typeface="HGS創英ﾌﾟﾚｾﾞﾝｽEB" pitchFamily="18" charset="-128"/>
              </a:rPr>
              <a:t>日（火）</a:t>
            </a:r>
            <a:r>
              <a:rPr lang="en-US" altLang="ja-JP" sz="1200" dirty="0">
                <a:latin typeface="HGS創英ﾌﾟﾚｾﾞﾝｽEB" pitchFamily="18" charset="-128"/>
                <a:ea typeface="HGS創英ﾌﾟﾚｾﾞﾝｽEB" pitchFamily="18" charset="-128"/>
              </a:rPr>
              <a:t>18:30</a:t>
            </a:r>
            <a:r>
              <a:rPr lang="ja-JP" altLang="en-US" sz="1200" dirty="0">
                <a:latin typeface="HGS創英ﾌﾟﾚｾﾞﾝｽEB" pitchFamily="18" charset="-128"/>
                <a:ea typeface="HGS創英ﾌﾟﾚｾﾞﾝｽEB" pitchFamily="18" charset="-128"/>
              </a:rPr>
              <a:t>～</a:t>
            </a:r>
            <a:r>
              <a:rPr lang="en-US" altLang="ja-JP" sz="1200" dirty="0" smtClean="0">
                <a:latin typeface="HGS創英ﾌﾟﾚｾﾞﾝｽEB" pitchFamily="18" charset="-128"/>
                <a:ea typeface="HGS創英ﾌﾟﾚｾﾞﾝｽEB" pitchFamily="18" charset="-128"/>
              </a:rPr>
              <a:t>21:30</a:t>
            </a:r>
          </a:p>
          <a:p>
            <a:pPr>
              <a:buNone/>
            </a:pP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場所</a:t>
            </a: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　ハロー</a:t>
            </a:r>
            <a:r>
              <a:rPr lang="ja-JP" altLang="en-US" sz="1200" dirty="0">
                <a:latin typeface="HGS創英ﾌﾟﾚｾﾞﾝｽEB" pitchFamily="18" charset="-128"/>
                <a:ea typeface="HGS創英ﾌﾟﾚｾﾞﾝｽEB" pitchFamily="18" charset="-128"/>
              </a:rPr>
              <a:t>貸会議室　新宿ロイヤルビル</a:t>
            </a:r>
            <a:r>
              <a:rPr lang="ja-JP" altLang="en-US" sz="1200" dirty="0" smtClean="0">
                <a:latin typeface="HGS創英ﾌﾟﾚｾﾞﾝｽEB" pitchFamily="18" charset="-128"/>
                <a:ea typeface="HGS創英ﾌﾟﾚｾﾞﾝｽEB" pitchFamily="18" charset="-128"/>
              </a:rPr>
              <a:t>３階</a:t>
            </a:r>
            <a:endParaRPr lang="en-US" altLang="ja-JP" sz="1200" dirty="0" smtClean="0">
              <a:latin typeface="HGS創英ﾌﾟﾚｾﾞﾝｽEB" pitchFamily="18" charset="-128"/>
              <a:ea typeface="HGS創英ﾌﾟﾚｾﾞﾝｽEB" pitchFamily="18" charset="-128"/>
            </a:endParaRPr>
          </a:p>
          <a:p>
            <a:pPr>
              <a:buNone/>
            </a:pP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ファシリテーター</a:t>
            </a: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　枝</a:t>
            </a:r>
            <a:r>
              <a:rPr lang="ja-JP" altLang="en-US" sz="1200" dirty="0">
                <a:latin typeface="HGS創英ﾌﾟﾚｾﾞﾝｽEB" pitchFamily="18" charset="-128"/>
                <a:ea typeface="HGS創英ﾌﾟﾚｾﾞﾝｽEB" pitchFamily="18" charset="-128"/>
              </a:rPr>
              <a:t>廣淳子</a:t>
            </a:r>
          </a:p>
          <a:p>
            <a:pPr>
              <a:buNone/>
            </a:pP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基本</a:t>
            </a:r>
            <a:r>
              <a:rPr lang="ja-JP" altLang="en-US" sz="1200" dirty="0">
                <a:latin typeface="HGS創英ﾌﾟﾚｾﾞﾝｽEB" pitchFamily="18" charset="-128"/>
                <a:ea typeface="HGS創英ﾌﾟﾚｾﾞﾝｽEB" pitchFamily="18" charset="-128"/>
              </a:rPr>
              <a:t>問題委員会（女性委員</a:t>
            </a:r>
            <a:r>
              <a:rPr lang="ja-JP" altLang="en-US" sz="1200" dirty="0" smtClean="0">
                <a:latin typeface="HGS創英ﾌﾟﾚｾﾞﾝｽEB" pitchFamily="18" charset="-128"/>
                <a:ea typeface="HGS創英ﾌﾟﾚｾﾞﾝｽEB" pitchFamily="18" charset="-128"/>
              </a:rPr>
              <a:t>）</a:t>
            </a: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　阿南</a:t>
            </a:r>
            <a:r>
              <a:rPr lang="ja-JP" altLang="en-US" sz="1200" dirty="0">
                <a:latin typeface="HGS創英ﾌﾟﾚｾﾞﾝｽEB" pitchFamily="18" charset="-128"/>
                <a:ea typeface="HGS創英ﾌﾟﾚｾﾞﾝｽEB" pitchFamily="18" charset="-128"/>
              </a:rPr>
              <a:t>久氏、崎田裕子氏、辰巳菊子氏</a:t>
            </a:r>
          </a:p>
          <a:p>
            <a:pPr>
              <a:buNone/>
            </a:pP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主催</a:t>
            </a: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有限</a:t>
            </a:r>
            <a:r>
              <a:rPr lang="ja-JP" altLang="en-US" sz="1200" dirty="0">
                <a:latin typeface="HGS創英ﾌﾟﾚｾﾞﾝｽEB" pitchFamily="18" charset="-128"/>
                <a:ea typeface="HGS創英ﾌﾟﾚｾﾞﾝｽEB" pitchFamily="18" charset="-128"/>
              </a:rPr>
              <a:t>会社イーズ「幸せ経済社会研究所」</a:t>
            </a:r>
          </a:p>
          <a:p>
            <a:pPr marL="447675" indent="-447675">
              <a:buNone/>
            </a:pP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協力</a:t>
            </a:r>
            <a:r>
              <a:rPr lang="en-US" altLang="ja-JP" sz="1200" dirty="0" smtClean="0">
                <a:latin typeface="HGS創英ﾌﾟﾚｾﾞﾝｽEB" pitchFamily="18" charset="-128"/>
                <a:ea typeface="HGS創英ﾌﾟﾚｾﾞﾝｽEB" pitchFamily="18" charset="-128"/>
              </a:rPr>
              <a:t>】NGO</a:t>
            </a:r>
            <a:r>
              <a:rPr lang="ja-JP" altLang="en-US" sz="1200" dirty="0">
                <a:latin typeface="HGS創英ﾌﾟﾚｾﾞﾝｽEB" pitchFamily="18" charset="-128"/>
                <a:ea typeface="HGS創英ﾌﾟﾚｾﾞﾝｽEB" pitchFamily="18" charset="-128"/>
              </a:rPr>
              <a:t>ジャパン・フォー・サステナビリティ（</a:t>
            </a:r>
            <a:r>
              <a:rPr lang="en-US" altLang="ja-JP" sz="1200" dirty="0">
                <a:latin typeface="HGS創英ﾌﾟﾚｾﾞﾝｽEB" pitchFamily="18" charset="-128"/>
                <a:ea typeface="HGS創英ﾌﾟﾚｾﾞﾝｽEB" pitchFamily="18" charset="-128"/>
              </a:rPr>
              <a:t>JFS</a:t>
            </a:r>
            <a:r>
              <a:rPr lang="ja-JP" altLang="en-US" sz="1200" dirty="0" smtClean="0">
                <a:latin typeface="HGS創英ﾌﾟﾚｾﾞﾝｽEB" pitchFamily="18" charset="-128"/>
                <a:ea typeface="HGS創英ﾌﾟﾚｾﾞﾝｽEB" pitchFamily="18" charset="-128"/>
              </a:rPr>
              <a:t>）、みんな</a:t>
            </a:r>
            <a:r>
              <a:rPr lang="ja-JP" altLang="en-US" sz="1200" dirty="0">
                <a:latin typeface="HGS創英ﾌﾟﾚｾﾞﾝｽEB" pitchFamily="18" charset="-128"/>
                <a:ea typeface="HGS創英ﾌﾟﾚｾﾞﾝｽEB" pitchFamily="18" charset="-128"/>
              </a:rPr>
              <a:t>のエネルギー・環境会議（</a:t>
            </a:r>
            <a:r>
              <a:rPr lang="en-US" altLang="ja-JP" sz="1200" dirty="0">
                <a:latin typeface="HGS創英ﾌﾟﾚｾﾞﾝｽEB" pitchFamily="18" charset="-128"/>
                <a:ea typeface="HGS創英ﾌﾟﾚｾﾞﾝｽEB" pitchFamily="18" charset="-128"/>
              </a:rPr>
              <a:t>MEEC</a:t>
            </a:r>
            <a:r>
              <a:rPr lang="ja-JP" altLang="en-US" sz="1200" dirty="0" smtClean="0">
                <a:latin typeface="HGS創英ﾌﾟﾚｾﾞﾝｽEB" pitchFamily="18" charset="-128"/>
                <a:ea typeface="HGS創英ﾌﾟﾚｾﾞﾝｽEB" pitchFamily="18" charset="-128"/>
              </a:rPr>
              <a:t>）、公益</a:t>
            </a:r>
            <a:r>
              <a:rPr lang="ja-JP" altLang="en-US" sz="1200" dirty="0">
                <a:latin typeface="HGS創英ﾌﾟﾚｾﾞﾝｽEB" pitchFamily="18" charset="-128"/>
                <a:ea typeface="HGS創英ﾌﾟﾚｾﾞﾝｽEB" pitchFamily="18" charset="-128"/>
              </a:rPr>
              <a:t>社団法人　日本消費生活アドバイザー・コンサルタント</a:t>
            </a:r>
            <a:r>
              <a:rPr lang="ja-JP" altLang="en-US" sz="1200" dirty="0" smtClean="0">
                <a:latin typeface="HGS創英ﾌﾟﾚｾﾞﾝｽEB" pitchFamily="18" charset="-128"/>
                <a:ea typeface="HGS創英ﾌﾟﾚｾﾞﾝｽEB" pitchFamily="18" charset="-128"/>
              </a:rPr>
              <a:t>協会、一般</a:t>
            </a:r>
            <a:r>
              <a:rPr lang="ja-JP" altLang="en-US" sz="1200" dirty="0">
                <a:latin typeface="HGS創英ﾌﾟﾚｾﾞﾝｽEB" pitchFamily="18" charset="-128"/>
                <a:ea typeface="HGS創英ﾌﾟﾚｾﾞﾝｽEB" pitchFamily="18" charset="-128"/>
              </a:rPr>
              <a:t>社団</a:t>
            </a:r>
            <a:r>
              <a:rPr lang="ja-JP" altLang="en-US" sz="1200" dirty="0" smtClean="0">
                <a:latin typeface="HGS創英ﾌﾟﾚｾﾞﾝｽEB" pitchFamily="18" charset="-128"/>
                <a:ea typeface="HGS創英ﾌﾟﾚｾﾞﾝｽEB" pitchFamily="18" charset="-128"/>
              </a:rPr>
              <a:t>法人環境ビジネスウィメン、</a:t>
            </a:r>
            <a:r>
              <a:rPr lang="en-US" altLang="ja-JP" sz="1200" dirty="0" smtClean="0">
                <a:latin typeface="HGS創英ﾌﾟﾚｾﾞﾝｽEB" pitchFamily="18" charset="-128"/>
                <a:ea typeface="HGS創英ﾌﾟﾚｾﾞﾝｽEB" pitchFamily="18" charset="-128"/>
              </a:rPr>
              <a:t>NPO</a:t>
            </a:r>
            <a:r>
              <a:rPr lang="ja-JP" altLang="en-US" sz="1200" dirty="0" smtClean="0">
                <a:latin typeface="HGS創英ﾌﾟﾚｾﾞﾝｽEB" pitchFamily="18" charset="-128"/>
                <a:ea typeface="HGS創英ﾌﾟﾚｾﾞﾝｽEB" pitchFamily="18" charset="-128"/>
              </a:rPr>
              <a:t>法人持続</a:t>
            </a:r>
            <a:r>
              <a:rPr lang="ja-JP" altLang="en-US" sz="1200" dirty="0">
                <a:latin typeface="HGS創英ﾌﾟﾚｾﾞﾝｽEB" pitchFamily="18" charset="-128"/>
                <a:ea typeface="HGS創英ﾌﾟﾚｾﾞﾝｽEB" pitchFamily="18" charset="-128"/>
              </a:rPr>
              <a:t>可能な社会をつくる元気ネット</a:t>
            </a:r>
          </a:p>
          <a:p>
            <a:pPr>
              <a:buNone/>
            </a:pP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当日</a:t>
            </a:r>
            <a:r>
              <a:rPr lang="ja-JP" altLang="en-US" sz="1200" dirty="0">
                <a:latin typeface="HGS創英ﾌﾟﾚｾﾞﾝｽEB" pitchFamily="18" charset="-128"/>
                <a:ea typeface="HGS創英ﾌﾟﾚｾﾞﾝｽEB" pitchFamily="18" charset="-128"/>
              </a:rPr>
              <a:t>の</a:t>
            </a:r>
            <a:r>
              <a:rPr lang="ja-JP" altLang="en-US" sz="1200" dirty="0" smtClean="0">
                <a:latin typeface="HGS創英ﾌﾟﾚｾﾞﾝｽEB" pitchFamily="18" charset="-128"/>
                <a:ea typeface="HGS創英ﾌﾟﾚｾﾞﾝｽEB" pitchFamily="18" charset="-128"/>
              </a:rPr>
              <a:t>流れ</a:t>
            </a: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　</a:t>
            </a:r>
            <a:r>
              <a:rPr lang="en-US" altLang="ja-JP" sz="1200" dirty="0" smtClean="0">
                <a:latin typeface="HGS創英ﾌﾟﾚｾﾞﾝｽEB" pitchFamily="18" charset="-128"/>
                <a:ea typeface="HGS創英ﾌﾟﾚｾﾞﾝｽEB" pitchFamily="18" charset="-128"/>
              </a:rPr>
              <a:t>3</a:t>
            </a:r>
            <a:r>
              <a:rPr lang="ja-JP" altLang="en-US" sz="1200" dirty="0">
                <a:latin typeface="HGS創英ﾌﾟﾚｾﾞﾝｽEB" pitchFamily="18" charset="-128"/>
                <a:ea typeface="HGS創英ﾌﾟﾚｾﾞﾝｽEB" pitchFamily="18" charset="-128"/>
              </a:rPr>
              <a:t>～</a:t>
            </a:r>
            <a:r>
              <a:rPr lang="en-US" altLang="ja-JP" sz="1200" dirty="0">
                <a:latin typeface="HGS創英ﾌﾟﾚｾﾞﾝｽEB" pitchFamily="18" charset="-128"/>
                <a:ea typeface="HGS創英ﾌﾟﾚｾﾞﾝｽEB" pitchFamily="18" charset="-128"/>
              </a:rPr>
              <a:t>5</a:t>
            </a:r>
            <a:r>
              <a:rPr lang="ja-JP" altLang="en-US" sz="1200" dirty="0">
                <a:latin typeface="HGS創英ﾌﾟﾚｾﾞﾝｽEB" pitchFamily="18" charset="-128"/>
                <a:ea typeface="HGS創英ﾌﾟﾚｾﾞﾝｽEB" pitchFamily="18" charset="-128"/>
              </a:rPr>
              <a:t>名ずつで</a:t>
            </a:r>
            <a:r>
              <a:rPr lang="en-US" altLang="ja-JP" sz="1200" dirty="0">
                <a:latin typeface="HGS創英ﾌﾟﾚｾﾞﾝｽEB" pitchFamily="18" charset="-128"/>
                <a:ea typeface="HGS創英ﾌﾟﾚｾﾞﾝｽEB" pitchFamily="18" charset="-128"/>
              </a:rPr>
              <a:t>22</a:t>
            </a:r>
            <a:r>
              <a:rPr lang="ja-JP" altLang="en-US" sz="1200" dirty="0">
                <a:latin typeface="HGS創英ﾌﾟﾚｾﾞﾝｽEB" pitchFamily="18" charset="-128"/>
                <a:ea typeface="HGS創英ﾌﾟﾚｾﾞﾝｽEB" pitchFamily="18" charset="-128"/>
              </a:rPr>
              <a:t>グループを構成</a:t>
            </a:r>
          </a:p>
          <a:p>
            <a:pPr marL="0" indent="0">
              <a:buNone/>
            </a:pPr>
            <a:r>
              <a:rPr lang="ja-JP" altLang="en-US" sz="1200" dirty="0" smtClean="0">
                <a:latin typeface="HGS創英ﾌﾟﾚｾﾞﾝｽEB" pitchFamily="18" charset="-128"/>
                <a:ea typeface="HGS創英ﾌﾟﾚｾﾞﾝｽEB" pitchFamily="18" charset="-128"/>
              </a:rPr>
              <a:t>　　　　　　　　　＜</a:t>
            </a:r>
            <a:r>
              <a:rPr lang="ja-JP" altLang="en-US" sz="1200" dirty="0">
                <a:latin typeface="HGS創英ﾌﾟﾚｾﾞﾝｽEB" pitchFamily="18" charset="-128"/>
                <a:ea typeface="HGS創英ﾌﾟﾚｾﾞﾝｽEB" pitchFamily="18" charset="-128"/>
              </a:rPr>
              <a:t>エネルギー・ダイアログ　１</a:t>
            </a:r>
            <a:r>
              <a:rPr lang="ja-JP" altLang="en-US" sz="1200" dirty="0" smtClean="0">
                <a:latin typeface="HGS創英ﾌﾟﾚｾﾞﾝｽEB" pitchFamily="18" charset="-128"/>
                <a:ea typeface="HGS創英ﾌﾟﾚｾﾞﾝｽEB" pitchFamily="18" charset="-128"/>
              </a:rPr>
              <a:t>＞　</a:t>
            </a:r>
            <a:r>
              <a:rPr lang="ja-JP" altLang="en-US" sz="1200" dirty="0">
                <a:latin typeface="HGS創英ﾌﾟﾚｾﾞﾝｽEB" pitchFamily="18" charset="-128"/>
                <a:ea typeface="HGS創英ﾌﾟﾚｾﾞﾝｽEB" pitchFamily="18" charset="-128"/>
              </a:rPr>
              <a:t>　「エネルギーを考えるときに必要な観点とは？</a:t>
            </a:r>
            <a:r>
              <a:rPr lang="ja-JP" altLang="en-US" sz="1200" dirty="0" smtClean="0">
                <a:latin typeface="HGS創英ﾌﾟﾚｾﾞﾝｽEB" pitchFamily="18" charset="-128"/>
                <a:ea typeface="HGS創英ﾌﾟﾚｾﾞﾝｽEB" pitchFamily="18" charset="-128"/>
              </a:rPr>
              <a:t>」</a:t>
            </a:r>
            <a:endParaRPr lang="en-US" altLang="ja-JP" sz="1200" dirty="0" smtClean="0">
              <a:latin typeface="HGS創英ﾌﾟﾚｾﾞﾝｽEB" pitchFamily="18" charset="-128"/>
              <a:ea typeface="HGS創英ﾌﾟﾚｾﾞﾝｽEB" pitchFamily="18" charset="-128"/>
            </a:endParaRPr>
          </a:p>
          <a:p>
            <a:pPr marL="0" indent="0">
              <a:buNone/>
            </a:pPr>
            <a:r>
              <a:rPr lang="ja-JP" altLang="en-US" sz="1200" dirty="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　　　　　　　　　　　　　　　　　　　　　考える</a:t>
            </a:r>
            <a:r>
              <a:rPr lang="ja-JP" altLang="en-US" sz="1200" dirty="0">
                <a:latin typeface="HGS創英ﾌﾟﾚｾﾞﾝｽEB" pitchFamily="18" charset="-128"/>
                <a:ea typeface="HGS創英ﾌﾟﾚｾﾞﾝｽEB" pitchFamily="18" charset="-128"/>
              </a:rPr>
              <a:t>ために、何を知る必要があるか？　どんなデータが必要か</a:t>
            </a:r>
            <a:r>
              <a:rPr lang="ja-JP" altLang="en-US" sz="1200" dirty="0" smtClean="0">
                <a:latin typeface="HGS創英ﾌﾟﾚｾﾞﾝｽEB" pitchFamily="18" charset="-128"/>
                <a:ea typeface="HGS創英ﾌﾟﾚｾﾞﾝｽEB" pitchFamily="18" charset="-128"/>
              </a:rPr>
              <a:t>？</a:t>
            </a:r>
            <a:endParaRPr lang="en-US" altLang="ja-JP" sz="1200" dirty="0">
              <a:latin typeface="HGS創英ﾌﾟﾚｾﾞﾝｽEB" pitchFamily="18" charset="-128"/>
              <a:ea typeface="HGS創英ﾌﾟﾚｾﾞﾝｽEB" pitchFamily="18" charset="-128"/>
            </a:endParaRPr>
          </a:p>
          <a:p>
            <a:pPr marL="0" indent="0">
              <a:buNone/>
            </a:pPr>
            <a:r>
              <a:rPr lang="ja-JP" altLang="en-US" sz="1200" dirty="0" smtClean="0">
                <a:latin typeface="HGS創英ﾌﾟﾚｾﾞﾝｽEB" pitchFamily="18" charset="-128"/>
                <a:ea typeface="HGS創英ﾌﾟﾚｾﾞﾝｽEB" pitchFamily="18" charset="-128"/>
              </a:rPr>
              <a:t>　　　　　　　　　　　　　　　　　　　　　　エネルギー</a:t>
            </a:r>
            <a:r>
              <a:rPr lang="ja-JP" altLang="en-US" sz="1200" dirty="0">
                <a:latin typeface="HGS創英ﾌﾟﾚｾﾞﾝｽEB" pitchFamily="18" charset="-128"/>
                <a:ea typeface="HGS創英ﾌﾟﾚｾﾞﾝｽEB" pitchFamily="18" charset="-128"/>
              </a:rPr>
              <a:t>についての情報提供</a:t>
            </a:r>
          </a:p>
          <a:p>
            <a:pPr marL="0" indent="0">
              <a:buNone/>
            </a:pPr>
            <a:r>
              <a:rPr lang="ja-JP" altLang="en-US" sz="1200" dirty="0" smtClean="0">
                <a:latin typeface="HGS創英ﾌﾟﾚｾﾞﾝｽEB" pitchFamily="18" charset="-128"/>
                <a:ea typeface="HGS創英ﾌﾟﾚｾﾞﾝｽEB" pitchFamily="18" charset="-128"/>
              </a:rPr>
              <a:t>　　　　　　　　　＜</a:t>
            </a:r>
            <a:r>
              <a:rPr lang="ja-JP" altLang="en-US" sz="1200" dirty="0">
                <a:latin typeface="HGS創英ﾌﾟﾚｾﾞﾝｽEB" pitchFamily="18" charset="-128"/>
                <a:ea typeface="HGS創英ﾌﾟﾚｾﾞﾝｽEB" pitchFamily="18" charset="-128"/>
              </a:rPr>
              <a:t>エネルギー・ダイアログ　２</a:t>
            </a:r>
            <a:r>
              <a:rPr lang="ja-JP" altLang="en-US" sz="1200" dirty="0" smtClean="0">
                <a:latin typeface="HGS創英ﾌﾟﾚｾﾞﾝｽEB" pitchFamily="18" charset="-128"/>
                <a:ea typeface="HGS創英ﾌﾟﾚｾﾞﾝｽEB" pitchFamily="18" charset="-128"/>
              </a:rPr>
              <a:t>＞　　「</a:t>
            </a:r>
            <a:r>
              <a:rPr lang="ja-JP" altLang="en-US" sz="1200" dirty="0">
                <a:latin typeface="HGS創英ﾌﾟﾚｾﾞﾝｽEB" pitchFamily="18" charset="-128"/>
                <a:ea typeface="HGS創英ﾌﾟﾚｾﾞﾝｽEB" pitchFamily="18" charset="-128"/>
              </a:rPr>
              <a:t>よりよいエネルギー政策に向けて」</a:t>
            </a:r>
          </a:p>
          <a:p>
            <a:pPr>
              <a:spcBef>
                <a:spcPts val="1200"/>
              </a:spcBef>
              <a:buNone/>
              <a:tabLst>
                <a:tab pos="1438275" algn="l"/>
              </a:tabLst>
            </a:pP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リソース</a:t>
            </a:r>
            <a:r>
              <a:rPr lang="ja-JP" altLang="en-US" sz="1200" dirty="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パーソン</a:t>
            </a:r>
            <a:r>
              <a:rPr lang="en-US" altLang="ja-JP" sz="1200" dirty="0" smtClean="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定光</a:t>
            </a:r>
            <a:r>
              <a:rPr lang="ja-JP" altLang="en-US" sz="1200" dirty="0">
                <a:latin typeface="HGS創英ﾌﾟﾚｾﾞﾝｽEB" pitchFamily="18" charset="-128"/>
                <a:ea typeface="HGS創英ﾌﾟﾚｾﾞﾝｽEB" pitchFamily="18" charset="-128"/>
              </a:rPr>
              <a:t>裕樹氏　　資源エネルギー庁・総合政策課　戦略</a:t>
            </a:r>
            <a:r>
              <a:rPr lang="ja-JP" altLang="en-US" sz="1200" dirty="0" smtClean="0">
                <a:latin typeface="HGS創英ﾌﾟﾚｾﾞﾝｽEB" pitchFamily="18" charset="-128"/>
                <a:ea typeface="HGS創英ﾌﾟﾚｾﾞﾝｽEB" pitchFamily="18" charset="-128"/>
              </a:rPr>
              <a:t>企画室長</a:t>
            </a:r>
            <a:endParaRPr lang="en-US" altLang="ja-JP" sz="1200" dirty="0" smtClean="0">
              <a:latin typeface="HGS創英ﾌﾟﾚｾﾞﾝｽEB" pitchFamily="18" charset="-128"/>
              <a:ea typeface="HGS創英ﾌﾟﾚｾﾞﾝｽEB" pitchFamily="18" charset="-128"/>
            </a:endParaRPr>
          </a:p>
          <a:p>
            <a:pPr>
              <a:buNone/>
              <a:tabLst>
                <a:tab pos="1438275" algn="l"/>
              </a:tabLst>
            </a:pPr>
            <a:r>
              <a:rPr lang="ja-JP" altLang="en-US" sz="1200" dirty="0" smtClean="0">
                <a:latin typeface="HGS創英ﾌﾟﾚｾﾞﾝｽEB" pitchFamily="18" charset="-128"/>
                <a:ea typeface="HGS創英ﾌﾟﾚｾﾞﾝｽEB" pitchFamily="18" charset="-128"/>
              </a:rPr>
              <a:t>　　　　　　</a:t>
            </a:r>
            <a:r>
              <a:rPr lang="ja-JP" altLang="en-US" sz="1200" dirty="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　　</a:t>
            </a:r>
            <a:r>
              <a:rPr lang="en-US" altLang="ja-JP" sz="1200" dirty="0" smtClean="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村上</a:t>
            </a:r>
            <a:r>
              <a:rPr lang="ja-JP" altLang="en-US" sz="1200" dirty="0">
                <a:latin typeface="HGS創英ﾌﾟﾚｾﾞﾝｽEB" pitchFamily="18" charset="-128"/>
                <a:ea typeface="HGS創英ﾌﾟﾚｾﾞﾝｽEB" pitchFamily="18" charset="-128"/>
              </a:rPr>
              <a:t>敬亮</a:t>
            </a:r>
            <a:r>
              <a:rPr lang="ja-JP" altLang="en-US" sz="1200" dirty="0" smtClean="0">
                <a:latin typeface="HGS創英ﾌﾟﾚｾﾞﾝｽEB" pitchFamily="18" charset="-128"/>
                <a:ea typeface="HGS創英ﾌﾟﾚｾﾞﾝｽEB" pitchFamily="18" charset="-128"/>
              </a:rPr>
              <a:t>氏</a:t>
            </a:r>
            <a:r>
              <a:rPr lang="ja-JP" altLang="en-US" sz="1200" dirty="0">
                <a:latin typeface="HGS創英ﾌﾟﾚｾﾞﾝｽEB" pitchFamily="18" charset="-128"/>
                <a:ea typeface="HGS創英ﾌﾟﾚｾﾞﾝｽEB" pitchFamily="18" charset="-128"/>
              </a:rPr>
              <a:t>　　資源エネルギー庁・新エネルギー対策課　課長</a:t>
            </a:r>
          </a:p>
          <a:p>
            <a:pPr>
              <a:buNone/>
              <a:tabLst>
                <a:tab pos="1438275" algn="l"/>
              </a:tabLst>
            </a:pPr>
            <a:r>
              <a:rPr lang="ja-JP" altLang="en-US" sz="1200" dirty="0" smtClean="0">
                <a:latin typeface="HGS創英ﾌﾟﾚｾﾞﾝｽEB" pitchFamily="18" charset="-128"/>
                <a:ea typeface="HGS創英ﾌﾟﾚｾﾞﾝｽEB" pitchFamily="18" charset="-128"/>
              </a:rPr>
              <a:t>　　　　　　　　　　　　</a:t>
            </a:r>
            <a:r>
              <a:rPr lang="en-US" altLang="ja-JP" sz="1200" dirty="0" smtClean="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森下</a:t>
            </a:r>
            <a:r>
              <a:rPr lang="ja-JP" altLang="en-US" sz="1200" dirty="0">
                <a:latin typeface="HGS創英ﾌﾟﾚｾﾞﾝｽEB" pitchFamily="18" charset="-128"/>
                <a:ea typeface="HGS創英ﾌﾟﾚｾﾞﾝｽEB" pitchFamily="18" charset="-128"/>
              </a:rPr>
              <a:t>香洋子氏　産業技術環境局・地球環境対策室</a:t>
            </a:r>
          </a:p>
          <a:p>
            <a:pPr>
              <a:buNone/>
              <a:tabLst>
                <a:tab pos="1438275" algn="l"/>
              </a:tabLst>
            </a:pPr>
            <a:r>
              <a:rPr lang="ja-JP" altLang="en-US" sz="1200" dirty="0">
                <a:latin typeface="HGS創英ﾌﾟﾚｾﾞﾝｽEB" pitchFamily="18" charset="-128"/>
                <a:ea typeface="HGS創英ﾌﾟﾚｾﾞﾝｽEB" pitchFamily="18" charset="-128"/>
              </a:rPr>
              <a:t>　　　　　　　　　　　　</a:t>
            </a:r>
            <a:r>
              <a:rPr lang="en-US" altLang="ja-JP" sz="1200" dirty="0" smtClean="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茂木正氏</a:t>
            </a:r>
            <a:r>
              <a:rPr lang="ja-JP" altLang="en-US" sz="1200" dirty="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　　資源</a:t>
            </a:r>
            <a:r>
              <a:rPr lang="ja-JP" altLang="en-US" sz="1200" dirty="0">
                <a:latin typeface="HGS創英ﾌﾟﾚｾﾞﾝｽEB" pitchFamily="18" charset="-128"/>
                <a:ea typeface="HGS創英ﾌﾟﾚｾﾞﾝｽEB" pitchFamily="18" charset="-128"/>
              </a:rPr>
              <a:t>エネルギー庁・省エネルギー対策課　課長</a:t>
            </a:r>
          </a:p>
          <a:p>
            <a:pPr>
              <a:buNone/>
              <a:tabLst>
                <a:tab pos="1438275" algn="l"/>
              </a:tabLst>
            </a:pPr>
            <a:r>
              <a:rPr lang="ja-JP" altLang="en-US" sz="1200" dirty="0">
                <a:latin typeface="HGS創英ﾌﾟﾚｾﾞﾝｽEB" pitchFamily="18" charset="-128"/>
                <a:ea typeface="HGS創英ﾌﾟﾚｾﾞﾝｽEB" pitchFamily="18" charset="-128"/>
              </a:rPr>
              <a:t>　　　　　　　　　　　　</a:t>
            </a:r>
            <a:r>
              <a:rPr lang="en-US" altLang="ja-JP" sz="1200" dirty="0" smtClean="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松山</a:t>
            </a:r>
            <a:r>
              <a:rPr lang="ja-JP" altLang="en-US" sz="1200" dirty="0">
                <a:latin typeface="HGS創英ﾌﾟﾚｾﾞﾝｽEB" pitchFamily="18" charset="-128"/>
                <a:ea typeface="HGS創英ﾌﾟﾚｾﾞﾝｽEB" pitchFamily="18" charset="-128"/>
              </a:rPr>
              <a:t>大貴氏　　資源エネルギー庁・総合政策課　室長補佐　</a:t>
            </a:r>
          </a:p>
          <a:p>
            <a:pPr>
              <a:buNone/>
              <a:tabLst>
                <a:tab pos="1438275" algn="l"/>
              </a:tabLst>
            </a:pPr>
            <a:r>
              <a:rPr lang="ja-JP" altLang="en-US" sz="1200" dirty="0">
                <a:latin typeface="HGS創英ﾌﾟﾚｾﾞﾝｽEB" pitchFamily="18" charset="-128"/>
                <a:ea typeface="HGS創英ﾌﾟﾚｾﾞﾝｽEB" pitchFamily="18" charset="-128"/>
              </a:rPr>
              <a:t>　　　　　　　　　　　　</a:t>
            </a:r>
            <a:r>
              <a:rPr lang="en-US" altLang="ja-JP" sz="1200" dirty="0" smtClean="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田附千</a:t>
            </a:r>
            <a:r>
              <a:rPr lang="ja-JP" altLang="en-US" sz="1200" dirty="0">
                <a:latin typeface="HGS創英ﾌﾟﾚｾﾞﾝｽEB" pitchFamily="18" charset="-128"/>
                <a:ea typeface="HGS創英ﾌﾟﾚｾﾞﾝｽEB" pitchFamily="18" charset="-128"/>
              </a:rPr>
              <a:t>絵子氏　資源エネルギー庁・総合政策課　</a:t>
            </a:r>
          </a:p>
          <a:p>
            <a:pPr>
              <a:buNone/>
              <a:tabLst>
                <a:tab pos="1438275" algn="l"/>
              </a:tabLst>
            </a:pPr>
            <a:r>
              <a:rPr lang="ja-JP" altLang="en-US" sz="1200" dirty="0">
                <a:latin typeface="HGS創英ﾌﾟﾚｾﾞﾝｽEB" pitchFamily="18" charset="-128"/>
                <a:ea typeface="HGS創英ﾌﾟﾚｾﾞﾝｽEB" pitchFamily="18" charset="-128"/>
              </a:rPr>
              <a:t>　　　　　　　　　　　　</a:t>
            </a:r>
            <a:r>
              <a:rPr lang="en-US" altLang="ja-JP" sz="1200" dirty="0" smtClean="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村松</a:t>
            </a:r>
            <a:r>
              <a:rPr lang="ja-JP" altLang="en-US" sz="1200" dirty="0">
                <a:latin typeface="HGS創英ﾌﾟﾚｾﾞﾝｽEB" pitchFamily="18" charset="-128"/>
                <a:ea typeface="HGS創英ﾌﾟﾚｾﾞﾝｽEB" pitchFamily="18" charset="-128"/>
              </a:rPr>
              <a:t>雅子氏　　資源エネルギー庁・総合政策課</a:t>
            </a:r>
            <a:endParaRPr lang="en-US" altLang="ja-JP" sz="1200" dirty="0">
              <a:latin typeface="HGS創英ﾌﾟﾚｾﾞﾝｽEB" pitchFamily="18" charset="-128"/>
              <a:ea typeface="HGS創英ﾌﾟﾚｾﾞﾝｽEB" pitchFamily="18" charset="-128"/>
            </a:endParaRPr>
          </a:p>
          <a:p>
            <a:pPr>
              <a:buNone/>
            </a:pP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関連</a:t>
            </a:r>
            <a:r>
              <a:rPr lang="en-US" altLang="ja-JP" sz="1200" dirty="0" smtClean="0">
                <a:latin typeface="HGS創英ﾌﾟﾚｾﾞﾝｽEB" pitchFamily="18" charset="-128"/>
                <a:ea typeface="HGS創英ﾌﾟﾚｾﾞﾝｽEB" pitchFamily="18" charset="-128"/>
              </a:rPr>
              <a:t>URL】</a:t>
            </a:r>
            <a:r>
              <a:rPr lang="ja-JP" altLang="en-US" sz="1200" dirty="0">
                <a:latin typeface="HGS創英ﾌﾟﾚｾﾞﾝｽEB" pitchFamily="18" charset="-128"/>
                <a:ea typeface="HGS創英ﾌﾟﾚｾﾞﾝｽEB" pitchFamily="18" charset="-128"/>
              </a:rPr>
              <a:t>　</a:t>
            </a:r>
            <a:r>
              <a:rPr lang="en-US" altLang="ja-JP" sz="1200" dirty="0">
                <a:latin typeface="HGS創英ﾌﾟﾚｾﾞﾝｽEB" pitchFamily="18" charset="-128"/>
                <a:ea typeface="HGS創英ﾌﾟﾚｾﾞﾝｽEB" pitchFamily="18" charset="-128"/>
              </a:rPr>
              <a:t> </a:t>
            </a:r>
            <a:r>
              <a:rPr lang="en-US" altLang="ja-JP" sz="1200" dirty="0">
                <a:latin typeface="HGS創英ﾌﾟﾚｾﾞﾝｽEB" pitchFamily="18" charset="-128"/>
                <a:ea typeface="HGS創英ﾌﾟﾚｾﾞﾝｽEB" pitchFamily="18" charset="-128"/>
                <a:hlinkClick r:id="rId3"/>
              </a:rPr>
              <a:t>http://</a:t>
            </a:r>
            <a:r>
              <a:rPr lang="en-US" altLang="ja-JP" sz="1200" dirty="0" smtClean="0">
                <a:latin typeface="HGS創英ﾌﾟﾚｾﾞﾝｽEB" pitchFamily="18" charset="-128"/>
                <a:ea typeface="HGS創英ﾌﾟﾚｾﾞﾝｽEB" pitchFamily="18" charset="-128"/>
                <a:hlinkClick r:id="rId3"/>
              </a:rPr>
              <a:t>ishes.org/news/2012/inws_id000288.html</a:t>
            </a:r>
            <a:endParaRPr lang="ja-JP" altLang="en-US" sz="1200" dirty="0">
              <a:latin typeface="HGS創英ﾌﾟﾚｾﾞﾝｽEB" pitchFamily="18" charset="-128"/>
              <a:ea typeface="HGS創英ﾌﾟﾚｾﾞﾝｽEB" pitchFamily="18" charset="-128"/>
            </a:endParaRPr>
          </a:p>
        </p:txBody>
      </p:sp>
      <p:sp>
        <p:nvSpPr>
          <p:cNvPr id="10" name="正方形/長方形 9"/>
          <p:cNvSpPr/>
          <p:nvPr/>
        </p:nvSpPr>
        <p:spPr>
          <a:xfrm>
            <a:off x="457199" y="220047"/>
            <a:ext cx="4392549"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対話・共創活動事例（行政</a:t>
            </a:r>
            <a:r>
              <a:rPr lang="ja-JP" altLang="en-US" dirty="0">
                <a:solidFill>
                  <a:prstClr val="black"/>
                </a:solidFill>
              </a:rPr>
              <a:t>・企業・市民）</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494824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4449" y="233538"/>
            <a:ext cx="2650893" cy="1835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98" y="246064"/>
            <a:ext cx="2862936" cy="1823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1208" y="229745"/>
            <a:ext cx="2772584" cy="1836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5" name="図 4"/>
          <p:cNvPicPr>
            <a:picLocks noChangeAspect="1"/>
          </p:cNvPicPr>
          <p:nvPr/>
        </p:nvPicPr>
        <p:blipFill rotWithShape="1">
          <a:blip r:embed="rId6" cstate="print">
            <a:extLst>
              <a:ext uri="{28A0092B-C50C-407E-A947-70E740481C1C}">
                <a14:useLocalDpi xmlns:a14="http://schemas.microsoft.com/office/drawing/2010/main" val="0"/>
              </a:ext>
            </a:extLst>
          </a:blip>
          <a:srcRect t="27922" b="25543"/>
          <a:stretch/>
        </p:blipFill>
        <p:spPr>
          <a:xfrm>
            <a:off x="675661" y="4521896"/>
            <a:ext cx="7704250" cy="2182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6" name="図 5"/>
          <p:cNvPicPr>
            <a:picLocks noChangeAspect="1"/>
          </p:cNvPicPr>
          <p:nvPr/>
        </p:nvPicPr>
        <p:blipFill rotWithShape="1">
          <a:blip r:embed="rId7" cstate="print">
            <a:extLst>
              <a:ext uri="{28A0092B-C50C-407E-A947-70E740481C1C}">
                <a14:useLocalDpi xmlns:a14="http://schemas.microsoft.com/office/drawing/2010/main" val="0"/>
              </a:ext>
            </a:extLst>
          </a:blip>
          <a:srcRect t="12737" b="8933"/>
          <a:stretch/>
        </p:blipFill>
        <p:spPr>
          <a:xfrm>
            <a:off x="1290181" y="2342987"/>
            <a:ext cx="3062241" cy="1961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7" name="図 6"/>
          <p:cNvPicPr>
            <a:picLocks noChangeAspect="1"/>
          </p:cNvPicPr>
          <p:nvPr/>
        </p:nvPicPr>
        <p:blipFill rotWithShape="1">
          <a:blip r:embed="rId8" cstate="print">
            <a:extLst>
              <a:ext uri="{28A0092B-C50C-407E-A947-70E740481C1C}">
                <a14:useLocalDpi xmlns:a14="http://schemas.microsoft.com/office/drawing/2010/main" val="0"/>
              </a:ext>
            </a:extLst>
          </a:blip>
          <a:srcRect l="2867" t="3378" b="10158"/>
          <a:stretch/>
        </p:blipFill>
        <p:spPr>
          <a:xfrm>
            <a:off x="5035463" y="2360186"/>
            <a:ext cx="2981195" cy="1956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909593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66110"/>
            <a:ext cx="8229600" cy="1143000"/>
          </a:xfrm>
        </p:spPr>
        <p:style>
          <a:lnRef idx="1">
            <a:schemeClr val="accent3"/>
          </a:lnRef>
          <a:fillRef idx="2">
            <a:schemeClr val="accent3"/>
          </a:fillRef>
          <a:effectRef idx="1">
            <a:schemeClr val="accent3"/>
          </a:effectRef>
          <a:fontRef idx="minor">
            <a:schemeClr val="dk1"/>
          </a:fontRef>
        </p:style>
        <p:txBody>
          <a:bodyPr>
            <a:noAutofit/>
          </a:bodyPr>
          <a:lstStyle/>
          <a:p>
            <a:r>
              <a:rPr lang="ja-JP" altLang="en-US" sz="3600" dirty="0" smtClean="0"/>
              <a:t>若者</a:t>
            </a:r>
            <a:r>
              <a:rPr lang="ja-JP" altLang="en-US" sz="3600" dirty="0"/>
              <a:t>の視点からエネルギーを</a:t>
            </a:r>
            <a:r>
              <a:rPr lang="ja-JP" altLang="en-US" sz="3600" dirty="0" smtClean="0"/>
              <a:t>考える</a:t>
            </a:r>
            <a:r>
              <a:rPr lang="en-US" altLang="ja-JP" sz="3600" dirty="0" smtClean="0"/>
              <a:t/>
            </a:r>
            <a:br>
              <a:rPr lang="en-US" altLang="ja-JP" sz="3600" dirty="0" smtClean="0"/>
            </a:br>
            <a:r>
              <a:rPr lang="ja-JP" altLang="en-US" sz="3600" dirty="0" smtClean="0"/>
              <a:t>～</a:t>
            </a:r>
            <a:r>
              <a:rPr lang="ja-JP" altLang="en-US" sz="3600" dirty="0"/>
              <a:t>エネ若の</a:t>
            </a:r>
            <a:r>
              <a:rPr lang="ja-JP" altLang="en-US" sz="3600" dirty="0" smtClean="0"/>
              <a:t>集い～</a:t>
            </a:r>
            <a:endParaRPr kumimoji="1" lang="ja-JP" altLang="en-US" sz="3600" dirty="0">
              <a:effectLst>
                <a:outerShdw blurRad="38100" dist="38100" dir="2700000" algn="tl">
                  <a:srgbClr val="000000">
                    <a:alpha val="43137"/>
                  </a:srgbClr>
                </a:outerShdw>
              </a:effectLst>
            </a:endParaRPr>
          </a:p>
        </p:txBody>
      </p:sp>
      <p:sp>
        <p:nvSpPr>
          <p:cNvPr id="8" name="コンテンツ プレースホルダ 2"/>
          <p:cNvSpPr>
            <a:spLocks noGrp="1"/>
          </p:cNvSpPr>
          <p:nvPr>
            <p:ph idx="1"/>
          </p:nvPr>
        </p:nvSpPr>
        <p:spPr>
          <a:xfrm>
            <a:off x="590938" y="1709110"/>
            <a:ext cx="7957458" cy="5161320"/>
          </a:xfrm>
        </p:spPr>
        <p:txBody>
          <a:bodyPr>
            <a:noAutofit/>
          </a:bodyPr>
          <a:lstStyle/>
          <a:p>
            <a:pPr>
              <a:buNone/>
            </a:pP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日時</a:t>
            </a:r>
            <a:r>
              <a:rPr lang="en-US" altLang="ja-JP" sz="1200" dirty="0" smtClean="0">
                <a:latin typeface="HGS創英ﾌﾟﾚｾﾞﾝｽEB" pitchFamily="18" charset="-128"/>
                <a:ea typeface="HGS創英ﾌﾟﾚｾﾞﾝｽEB" pitchFamily="18" charset="-128"/>
              </a:rPr>
              <a:t>】2012</a:t>
            </a:r>
            <a:r>
              <a:rPr lang="ja-JP" altLang="en-US" sz="1200" dirty="0">
                <a:latin typeface="HGS創英ﾌﾟﾚｾﾞﾝｽEB" pitchFamily="18" charset="-128"/>
                <a:ea typeface="HGS創英ﾌﾟﾚｾﾞﾝｽEB" pitchFamily="18" charset="-128"/>
              </a:rPr>
              <a:t>年３月</a:t>
            </a:r>
            <a:r>
              <a:rPr lang="en-US" altLang="ja-JP" sz="1200" dirty="0">
                <a:latin typeface="HGS創英ﾌﾟﾚｾﾞﾝｽEB" pitchFamily="18" charset="-128"/>
                <a:ea typeface="HGS創英ﾌﾟﾚｾﾞﾝｽEB" pitchFamily="18" charset="-128"/>
              </a:rPr>
              <a:t>17</a:t>
            </a:r>
            <a:r>
              <a:rPr lang="ja-JP" altLang="en-US" sz="1200" dirty="0">
                <a:latin typeface="HGS創英ﾌﾟﾚｾﾞﾝｽEB" pitchFamily="18" charset="-128"/>
                <a:ea typeface="HGS創英ﾌﾟﾚｾﾞﾝｽEB" pitchFamily="18" charset="-128"/>
              </a:rPr>
              <a:t>日（土）</a:t>
            </a:r>
            <a:r>
              <a:rPr lang="en-US" altLang="ja-JP" sz="1200" dirty="0">
                <a:latin typeface="HGS創英ﾌﾟﾚｾﾞﾝｽEB" pitchFamily="18" charset="-128"/>
                <a:ea typeface="HGS創英ﾌﾟﾚｾﾞﾝｽEB" pitchFamily="18" charset="-128"/>
              </a:rPr>
              <a:t>13:30</a:t>
            </a:r>
            <a:r>
              <a:rPr lang="ja-JP" altLang="en-US" sz="1200" dirty="0">
                <a:latin typeface="HGS創英ﾌﾟﾚｾﾞﾝｽEB" pitchFamily="18" charset="-128"/>
                <a:ea typeface="HGS創英ﾌﾟﾚｾﾞﾝｽEB" pitchFamily="18" charset="-128"/>
              </a:rPr>
              <a:t>～</a:t>
            </a:r>
            <a:r>
              <a:rPr lang="en-US" altLang="ja-JP" sz="1200" dirty="0">
                <a:latin typeface="HGS創英ﾌﾟﾚｾﾞﾝｽEB" pitchFamily="18" charset="-128"/>
                <a:ea typeface="HGS創英ﾌﾟﾚｾﾞﾝｽEB" pitchFamily="18" charset="-128"/>
              </a:rPr>
              <a:t>16:30</a:t>
            </a:r>
          </a:p>
          <a:p>
            <a:pPr>
              <a:buNone/>
            </a:pP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場所</a:t>
            </a: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こどもの城</a:t>
            </a:r>
            <a:r>
              <a:rPr lang="ja-JP" altLang="en-US" sz="1200" dirty="0">
                <a:latin typeface="HGS創英ﾌﾟﾚｾﾞﾝｽEB" pitchFamily="18" charset="-128"/>
                <a:ea typeface="HGS創英ﾌﾟﾚｾﾞﾝｽEB" pitchFamily="18" charset="-128"/>
              </a:rPr>
              <a:t>　</a:t>
            </a:r>
          </a:p>
          <a:p>
            <a:pPr>
              <a:buNone/>
            </a:pP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ファシリテーター</a:t>
            </a: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枝</a:t>
            </a:r>
            <a:r>
              <a:rPr lang="ja-JP" altLang="en-US" sz="1200" dirty="0">
                <a:latin typeface="HGS創英ﾌﾟﾚｾﾞﾝｽEB" pitchFamily="18" charset="-128"/>
                <a:ea typeface="HGS創英ﾌﾟﾚｾﾞﾝｽEB" pitchFamily="18" charset="-128"/>
              </a:rPr>
              <a:t>廣淳子</a:t>
            </a:r>
          </a:p>
          <a:p>
            <a:pPr>
              <a:buNone/>
            </a:pP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参加人数</a:t>
            </a: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 </a:t>
            </a:r>
            <a:r>
              <a:rPr lang="en-US" altLang="ja-JP" sz="1200" dirty="0">
                <a:latin typeface="HGS創英ﾌﾟﾚｾﾞﾝｽEB" pitchFamily="18" charset="-128"/>
                <a:ea typeface="HGS創英ﾌﾟﾚｾﾞﾝｽEB" pitchFamily="18" charset="-128"/>
              </a:rPr>
              <a:t>34</a:t>
            </a:r>
            <a:r>
              <a:rPr lang="ja-JP" altLang="en-US" sz="1200" dirty="0">
                <a:latin typeface="HGS創英ﾌﾟﾚｾﾞﾝｽEB" pitchFamily="18" charset="-128"/>
                <a:ea typeface="HGS創英ﾌﾟﾚｾﾞﾝｽEB" pitchFamily="18" charset="-128"/>
              </a:rPr>
              <a:t>名　（高校生：</a:t>
            </a:r>
            <a:r>
              <a:rPr lang="en-US" altLang="ja-JP" sz="1200" dirty="0">
                <a:latin typeface="HGS創英ﾌﾟﾚｾﾞﾝｽEB" pitchFamily="18" charset="-128"/>
                <a:ea typeface="HGS創英ﾌﾟﾚｾﾞﾝｽEB" pitchFamily="18" charset="-128"/>
              </a:rPr>
              <a:t>12</a:t>
            </a:r>
            <a:r>
              <a:rPr lang="ja-JP" altLang="en-US" sz="1200" dirty="0">
                <a:latin typeface="HGS創英ﾌﾟﾚｾﾞﾝｽEB" pitchFamily="18" charset="-128"/>
                <a:ea typeface="HGS創英ﾌﾟﾚｾﾞﾝｽEB" pitchFamily="18" charset="-128"/>
              </a:rPr>
              <a:t>名、大学生・大学院生：</a:t>
            </a:r>
            <a:r>
              <a:rPr lang="en-US" altLang="ja-JP" sz="1200" dirty="0">
                <a:latin typeface="HGS創英ﾌﾟﾚｾﾞﾝｽEB" pitchFamily="18" charset="-128"/>
                <a:ea typeface="HGS創英ﾌﾟﾚｾﾞﾝｽEB" pitchFamily="18" charset="-128"/>
              </a:rPr>
              <a:t>17</a:t>
            </a:r>
            <a:r>
              <a:rPr lang="ja-JP" altLang="en-US" sz="1200" dirty="0">
                <a:latin typeface="HGS創英ﾌﾟﾚｾﾞﾝｽEB" pitchFamily="18" charset="-128"/>
                <a:ea typeface="HGS創英ﾌﾟﾚｾﾞﾝｽEB" pitchFamily="18" charset="-128"/>
              </a:rPr>
              <a:t>名、</a:t>
            </a:r>
            <a:r>
              <a:rPr lang="en-US" altLang="ja-JP" sz="1200" dirty="0">
                <a:latin typeface="HGS創英ﾌﾟﾚｾﾞﾝｽEB" pitchFamily="18" charset="-128"/>
                <a:ea typeface="HGS創英ﾌﾟﾚｾﾞﾝｽEB" pitchFamily="18" charset="-128"/>
              </a:rPr>
              <a:t>10</a:t>
            </a:r>
            <a:r>
              <a:rPr lang="ja-JP" altLang="en-US" sz="1200" dirty="0">
                <a:latin typeface="HGS創英ﾌﾟﾚｾﾞﾝｽEB" pitchFamily="18" charset="-128"/>
                <a:ea typeface="HGS創英ﾌﾟﾚｾﾞﾝｽEB" pitchFamily="18" charset="-128"/>
              </a:rPr>
              <a:t>～</a:t>
            </a:r>
            <a:r>
              <a:rPr lang="en-US" altLang="ja-JP" sz="1200" dirty="0">
                <a:latin typeface="HGS創英ﾌﾟﾚｾﾞﾝｽEB" pitchFamily="18" charset="-128"/>
                <a:ea typeface="HGS創英ﾌﾟﾚｾﾞﾝｽEB" pitchFamily="18" charset="-128"/>
              </a:rPr>
              <a:t>20</a:t>
            </a:r>
            <a:r>
              <a:rPr lang="ja-JP" altLang="en-US" sz="1200" dirty="0">
                <a:latin typeface="HGS創英ﾌﾟﾚｾﾞﾝｽEB" pitchFamily="18" charset="-128"/>
                <a:ea typeface="HGS創英ﾌﾟﾚｾﾞﾝｽEB" pitchFamily="18" charset="-128"/>
              </a:rPr>
              <a:t>代の社会人：５名）</a:t>
            </a:r>
          </a:p>
          <a:p>
            <a:pPr>
              <a:buNone/>
            </a:pP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当日</a:t>
            </a:r>
            <a:r>
              <a:rPr lang="ja-JP" altLang="en-US" sz="1200" dirty="0">
                <a:latin typeface="HGS創英ﾌﾟﾚｾﾞﾝｽEB" pitchFamily="18" charset="-128"/>
                <a:ea typeface="HGS創英ﾌﾟﾚｾﾞﾝｽEB" pitchFamily="18" charset="-128"/>
              </a:rPr>
              <a:t>の</a:t>
            </a:r>
            <a:r>
              <a:rPr lang="ja-JP" altLang="en-US" sz="1200" dirty="0" smtClean="0">
                <a:latin typeface="HGS創英ﾌﾟﾚｾﾞﾝｽEB" pitchFamily="18" charset="-128"/>
                <a:ea typeface="HGS創英ﾌﾟﾚｾﾞﾝｽEB" pitchFamily="18" charset="-128"/>
              </a:rPr>
              <a:t>流れ</a:t>
            </a:r>
            <a:r>
              <a:rPr lang="en-US" altLang="ja-JP" sz="1200" dirty="0" smtClean="0">
                <a:latin typeface="HGS創英ﾌﾟﾚｾﾞﾝｽEB" pitchFamily="18" charset="-128"/>
                <a:ea typeface="HGS創英ﾌﾟﾚｾﾞﾝｽEB" pitchFamily="18" charset="-128"/>
              </a:rPr>
              <a:t>】3</a:t>
            </a:r>
            <a:r>
              <a:rPr lang="ja-JP" altLang="en-US" sz="1200" dirty="0">
                <a:latin typeface="HGS創英ﾌﾟﾚｾﾞﾝｽEB" pitchFamily="18" charset="-128"/>
                <a:ea typeface="HGS創英ﾌﾟﾚｾﾞﾝｽEB" pitchFamily="18" charset="-128"/>
              </a:rPr>
              <a:t>～</a:t>
            </a:r>
            <a:r>
              <a:rPr lang="en-US" altLang="ja-JP" sz="1200" dirty="0">
                <a:latin typeface="HGS創英ﾌﾟﾚｾﾞﾝｽEB" pitchFamily="18" charset="-128"/>
                <a:ea typeface="HGS創英ﾌﾟﾚｾﾞﾝｽEB" pitchFamily="18" charset="-128"/>
              </a:rPr>
              <a:t>5</a:t>
            </a:r>
            <a:r>
              <a:rPr lang="ja-JP" altLang="en-US" sz="1200" dirty="0">
                <a:latin typeface="HGS創英ﾌﾟﾚｾﾞﾝｽEB" pitchFamily="18" charset="-128"/>
                <a:ea typeface="HGS創英ﾌﾟﾚｾﾞﾝｽEB" pitchFamily="18" charset="-128"/>
              </a:rPr>
              <a:t>名ずつで８グループを</a:t>
            </a:r>
            <a:r>
              <a:rPr lang="ja-JP" altLang="en-US" sz="1200" dirty="0" smtClean="0">
                <a:latin typeface="HGS創英ﾌﾟﾚｾﾞﾝｽEB" pitchFamily="18" charset="-128"/>
                <a:ea typeface="HGS創英ﾌﾟﾚｾﾞﾝｽEB" pitchFamily="18" charset="-128"/>
              </a:rPr>
              <a:t>構成</a:t>
            </a:r>
            <a:endParaRPr lang="en-US" altLang="ja-JP" sz="1200" dirty="0" smtClean="0">
              <a:latin typeface="HGS創英ﾌﾟﾚｾﾞﾝｽEB" pitchFamily="18" charset="-128"/>
              <a:ea typeface="HGS創英ﾌﾟﾚｾﾞﾝｽEB" pitchFamily="18" charset="-128"/>
            </a:endParaRPr>
          </a:p>
          <a:p>
            <a:pPr marL="0" indent="0">
              <a:buNone/>
              <a:tabLst>
                <a:tab pos="990600" algn="l"/>
              </a:tabLst>
            </a:pPr>
            <a:r>
              <a:rPr lang="ja-JP" altLang="en-US" sz="1200" dirty="0" smtClean="0">
                <a:latin typeface="HGS創英ﾌﾟﾚｾﾞﾝｽEB" pitchFamily="18" charset="-128"/>
                <a:ea typeface="HGS創英ﾌﾟﾚｾﾞﾝｽEB" pitchFamily="18" charset="-128"/>
              </a:rPr>
              <a:t>　　　　</a:t>
            </a:r>
            <a:r>
              <a:rPr lang="en-US" altLang="ja-JP" sz="1200" dirty="0" smtClean="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a:t>
            </a:r>
            <a:r>
              <a:rPr lang="ja-JP" altLang="en-US" sz="1200" dirty="0">
                <a:latin typeface="HGS創英ﾌﾟﾚｾﾞﾝｽEB" pitchFamily="18" charset="-128"/>
                <a:ea typeface="HGS創英ﾌﾟﾚｾﾞﾝｽEB" pitchFamily="18" charset="-128"/>
              </a:rPr>
              <a:t>エネルギー・ダイアログ　１＞</a:t>
            </a:r>
          </a:p>
          <a:p>
            <a:pPr marL="0" indent="0">
              <a:buNone/>
              <a:tabLst>
                <a:tab pos="990600" algn="l"/>
              </a:tabLst>
            </a:pPr>
            <a:r>
              <a:rPr lang="ja-JP" altLang="en-US" sz="1200" dirty="0" smtClean="0">
                <a:latin typeface="HGS創英ﾌﾟﾚｾﾞﾝｽEB" pitchFamily="18" charset="-128"/>
                <a:ea typeface="HGS創英ﾌﾟﾚｾﾞﾝｽEB" pitchFamily="18" charset="-128"/>
              </a:rPr>
              <a:t>　　　</a:t>
            </a:r>
            <a:r>
              <a:rPr lang="ja-JP" altLang="en-US" sz="1200" dirty="0">
                <a:latin typeface="HGS創英ﾌﾟﾚｾﾞﾝｽEB" pitchFamily="18" charset="-128"/>
                <a:ea typeface="HGS創英ﾌﾟﾚｾﾞﾝｽEB" pitchFamily="18" charset="-128"/>
              </a:rPr>
              <a:t>　　</a:t>
            </a:r>
            <a:r>
              <a:rPr lang="en-US" altLang="ja-JP" sz="1200" dirty="0" smtClean="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①</a:t>
            </a:r>
            <a:r>
              <a:rPr lang="ja-JP" altLang="en-US" sz="1200" dirty="0">
                <a:latin typeface="HGS創英ﾌﾟﾚｾﾞﾝｽEB" pitchFamily="18" charset="-128"/>
                <a:ea typeface="HGS創英ﾌﾟﾚｾﾞﾝｽEB" pitchFamily="18" charset="-128"/>
              </a:rPr>
              <a:t>エネルギーについて考えることはなぜ大事なのだと思いますか？　　</a:t>
            </a:r>
            <a:endParaRPr lang="en-US" altLang="ja-JP" sz="1200" dirty="0" smtClean="0">
              <a:latin typeface="HGS創英ﾌﾟﾚｾﾞﾝｽEB" pitchFamily="18" charset="-128"/>
              <a:ea typeface="HGS創英ﾌﾟﾚｾﾞﾝｽEB" pitchFamily="18" charset="-128"/>
            </a:endParaRPr>
          </a:p>
          <a:p>
            <a:pPr marL="0" indent="0">
              <a:buNone/>
              <a:tabLst>
                <a:tab pos="990600" algn="l"/>
              </a:tabLst>
            </a:pPr>
            <a:r>
              <a:rPr lang="ja-JP" altLang="en-US" sz="1200" dirty="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　　</a:t>
            </a:r>
            <a:r>
              <a:rPr lang="ja-JP" altLang="en-US" sz="1200" dirty="0">
                <a:latin typeface="HGS創英ﾌﾟﾚｾﾞﾝｽEB" pitchFamily="18" charset="-128"/>
                <a:ea typeface="HGS創英ﾌﾟﾚｾﾞﾝｽEB" pitchFamily="18" charset="-128"/>
              </a:rPr>
              <a:t>　</a:t>
            </a:r>
            <a:r>
              <a:rPr lang="en-US" altLang="ja-JP" sz="1200" dirty="0" smtClean="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②</a:t>
            </a:r>
            <a:r>
              <a:rPr lang="ja-JP" altLang="en-US" sz="1200" dirty="0">
                <a:latin typeface="HGS創英ﾌﾟﾚｾﾞﾝｽEB" pitchFamily="18" charset="-128"/>
                <a:ea typeface="HGS創英ﾌﾟﾚｾﾞﾝｽEB" pitchFamily="18" charset="-128"/>
              </a:rPr>
              <a:t>あなたが「大事だ」「みんなで考えるべきだ」と思う、エネルギーに関わる問題は何ですか</a:t>
            </a:r>
            <a:r>
              <a:rPr lang="ja-JP" altLang="en-US" sz="1200" dirty="0" smtClean="0">
                <a:latin typeface="HGS創英ﾌﾟﾚｾﾞﾝｽEB" pitchFamily="18" charset="-128"/>
                <a:ea typeface="HGS創英ﾌﾟﾚｾﾞﾝｽEB" pitchFamily="18" charset="-128"/>
              </a:rPr>
              <a:t>？</a:t>
            </a:r>
            <a:endParaRPr lang="en-US" altLang="ja-JP" sz="1200" dirty="0" smtClean="0">
              <a:latin typeface="HGS創英ﾌﾟﾚｾﾞﾝｽEB" pitchFamily="18" charset="-128"/>
              <a:ea typeface="HGS創英ﾌﾟﾚｾﾞﾝｽEB" pitchFamily="18" charset="-128"/>
            </a:endParaRPr>
          </a:p>
          <a:p>
            <a:pPr marL="0" indent="0">
              <a:buNone/>
              <a:tabLst>
                <a:tab pos="990600" algn="l"/>
              </a:tabLst>
            </a:pPr>
            <a:r>
              <a:rPr lang="ja-JP" altLang="en-US" sz="1200" dirty="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　　</a:t>
            </a:r>
            <a:r>
              <a:rPr lang="ja-JP" altLang="en-US" sz="1200" dirty="0">
                <a:latin typeface="HGS創英ﾌﾟﾚｾﾞﾝｽEB" pitchFamily="18" charset="-128"/>
                <a:ea typeface="HGS創英ﾌﾟﾚｾﾞﾝｽEB" pitchFamily="18" charset="-128"/>
              </a:rPr>
              <a:t>　　</a:t>
            </a:r>
            <a:r>
              <a:rPr lang="en-US" altLang="ja-JP" sz="1200" dirty="0" smtClean="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③</a:t>
            </a:r>
            <a:r>
              <a:rPr lang="ja-JP" altLang="en-US" sz="1200" dirty="0">
                <a:latin typeface="HGS創英ﾌﾟﾚｾﾞﾝｽEB" pitchFamily="18" charset="-128"/>
                <a:ea typeface="HGS創英ﾌﾟﾚｾﾞﾝｽEB" pitchFamily="18" charset="-128"/>
              </a:rPr>
              <a:t>エネルギーは何のために使われているのでしょうか</a:t>
            </a:r>
            <a:r>
              <a:rPr lang="ja-JP" altLang="en-US" sz="1200" dirty="0" smtClean="0">
                <a:latin typeface="HGS創英ﾌﾟﾚｾﾞﾝｽEB" pitchFamily="18" charset="-128"/>
                <a:ea typeface="HGS創英ﾌﾟﾚｾﾞﾝｽEB" pitchFamily="18" charset="-128"/>
              </a:rPr>
              <a:t>？</a:t>
            </a:r>
            <a:endParaRPr lang="en-US" altLang="ja-JP" sz="1200" dirty="0" smtClean="0">
              <a:latin typeface="HGS創英ﾌﾟﾚｾﾞﾝｽEB" pitchFamily="18" charset="-128"/>
              <a:ea typeface="HGS創英ﾌﾟﾚｾﾞﾝｽEB" pitchFamily="18" charset="-128"/>
            </a:endParaRPr>
          </a:p>
          <a:p>
            <a:pPr marL="0" indent="0">
              <a:buNone/>
              <a:tabLst>
                <a:tab pos="990600" algn="l"/>
              </a:tabLst>
            </a:pPr>
            <a:r>
              <a:rPr lang="ja-JP" altLang="en-US" sz="1200" dirty="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　　</a:t>
            </a:r>
            <a:r>
              <a:rPr lang="ja-JP" altLang="en-US" sz="1200" dirty="0">
                <a:latin typeface="HGS創英ﾌﾟﾚｾﾞﾝｽEB" pitchFamily="18" charset="-128"/>
                <a:ea typeface="HGS創英ﾌﾟﾚｾﾞﾝｽEB" pitchFamily="18" charset="-128"/>
              </a:rPr>
              <a:t>　　</a:t>
            </a:r>
            <a:r>
              <a:rPr lang="en-US" altLang="ja-JP" sz="1200" dirty="0" smtClean="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④それぞれ</a:t>
            </a:r>
            <a:r>
              <a:rPr lang="ja-JP" altLang="en-US" sz="1200" dirty="0">
                <a:latin typeface="HGS創英ﾌﾟﾚｾﾞﾝｽEB" pitchFamily="18" charset="-128"/>
                <a:ea typeface="HGS創英ﾌﾟﾚｾﾞﾝｽEB" pitchFamily="18" charset="-128"/>
              </a:rPr>
              <a:t>のエネルギー源の「優れたところ」「リスク（危険性）」を挙げてください</a:t>
            </a:r>
            <a:r>
              <a:rPr lang="ja-JP" altLang="en-US" sz="1200" dirty="0" smtClean="0">
                <a:latin typeface="HGS創英ﾌﾟﾚｾﾞﾝｽEB" pitchFamily="18" charset="-128"/>
                <a:ea typeface="HGS創英ﾌﾟﾚｾﾞﾝｽEB" pitchFamily="18" charset="-128"/>
              </a:rPr>
              <a:t>。</a:t>
            </a:r>
            <a:endParaRPr lang="en-US" altLang="ja-JP" sz="1200" dirty="0" smtClean="0">
              <a:latin typeface="HGS創英ﾌﾟﾚｾﾞﾝｽEB" pitchFamily="18" charset="-128"/>
              <a:ea typeface="HGS創英ﾌﾟﾚｾﾞﾝｽEB" pitchFamily="18" charset="-128"/>
            </a:endParaRPr>
          </a:p>
          <a:p>
            <a:pPr marL="0" indent="0">
              <a:buNone/>
              <a:tabLst>
                <a:tab pos="990600" algn="l"/>
              </a:tabLst>
            </a:pPr>
            <a:r>
              <a:rPr lang="ja-JP" altLang="en-US" sz="1200" dirty="0" smtClean="0">
                <a:latin typeface="HGS創英ﾌﾟﾚｾﾞﾝｽEB" pitchFamily="18" charset="-128"/>
                <a:ea typeface="HGS創英ﾌﾟﾚｾﾞﾝｽEB" pitchFamily="18" charset="-128"/>
              </a:rPr>
              <a:t>　　　　</a:t>
            </a:r>
            <a:r>
              <a:rPr lang="en-US" altLang="ja-JP" sz="1200" dirty="0" smtClean="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a:t>
            </a:r>
            <a:r>
              <a:rPr lang="ja-JP" altLang="en-US" sz="1200" dirty="0">
                <a:latin typeface="HGS創英ﾌﾟﾚｾﾞﾝｽEB" pitchFamily="18" charset="-128"/>
                <a:ea typeface="HGS創英ﾌﾟﾚｾﾞﾝｽEB" pitchFamily="18" charset="-128"/>
              </a:rPr>
              <a:t>エネルギー・ダイアログ　２＞</a:t>
            </a:r>
          </a:p>
          <a:p>
            <a:pPr marL="0" indent="0">
              <a:buNone/>
              <a:tabLst>
                <a:tab pos="990600" algn="l"/>
              </a:tabLst>
            </a:pPr>
            <a:r>
              <a:rPr lang="ja-JP" altLang="en-US" sz="1200" dirty="0" smtClean="0">
                <a:latin typeface="HGS創英ﾌﾟﾚｾﾞﾝｽEB" pitchFamily="18" charset="-128"/>
                <a:ea typeface="HGS創英ﾌﾟﾚｾﾞﾝｽEB" pitchFamily="18" charset="-128"/>
              </a:rPr>
              <a:t>　　　　</a:t>
            </a:r>
            <a:r>
              <a:rPr lang="ja-JP" altLang="en-US" sz="1200" dirty="0">
                <a:latin typeface="HGS創英ﾌﾟﾚｾﾞﾝｽEB" pitchFamily="18" charset="-128"/>
                <a:ea typeface="HGS創英ﾌﾟﾚｾﾞﾝｽEB" pitchFamily="18" charset="-128"/>
              </a:rPr>
              <a:t>　</a:t>
            </a:r>
            <a:r>
              <a:rPr lang="en-US" altLang="ja-JP" sz="1200" dirty="0" smtClean="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⑤</a:t>
            </a:r>
            <a:r>
              <a:rPr lang="ja-JP" altLang="en-US" sz="1200" dirty="0">
                <a:latin typeface="HGS創英ﾌﾟﾚｾﾞﾝｽEB" pitchFamily="18" charset="-128"/>
                <a:ea typeface="HGS創英ﾌﾟﾚｾﾞﾝｽEB" pitchFamily="18" charset="-128"/>
              </a:rPr>
              <a:t>これからの日本のエネルギーはどうあるべきだと考えますか？（理由も挙げてください）</a:t>
            </a:r>
          </a:p>
          <a:p>
            <a:pPr marL="0" indent="0">
              <a:buNone/>
              <a:tabLst>
                <a:tab pos="990600" algn="l"/>
              </a:tabLst>
            </a:pPr>
            <a:r>
              <a:rPr lang="ja-JP" altLang="en-US" sz="1200" dirty="0" smtClean="0">
                <a:latin typeface="HGS創英ﾌﾟﾚｾﾞﾝｽEB" pitchFamily="18" charset="-128"/>
                <a:ea typeface="HGS創英ﾌﾟﾚｾﾞﾝｽEB" pitchFamily="18" charset="-128"/>
              </a:rPr>
              <a:t>　　　　　</a:t>
            </a:r>
            <a:r>
              <a:rPr lang="ja-JP" altLang="en-US" sz="1200" dirty="0">
                <a:latin typeface="HGS創英ﾌﾟﾚｾﾞﾝｽEB" pitchFamily="18" charset="-128"/>
                <a:ea typeface="HGS創英ﾌﾟﾚｾﾞﾝｽEB" pitchFamily="18" charset="-128"/>
              </a:rPr>
              <a:t>　</a:t>
            </a:r>
            <a:r>
              <a:rPr lang="en-US" altLang="ja-JP" sz="1200" dirty="0" smtClean="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a:t>
            </a:r>
            <a:r>
              <a:rPr lang="ja-JP" altLang="en-US" sz="1200" dirty="0">
                <a:latin typeface="HGS創英ﾌﾟﾚｾﾞﾝｽEB" pitchFamily="18" charset="-128"/>
                <a:ea typeface="HGS創英ﾌﾟﾚｾﾞﾝｽEB" pitchFamily="18" charset="-128"/>
              </a:rPr>
              <a:t>「どのくらいの量が必要なの？</a:t>
            </a:r>
            <a:r>
              <a:rPr lang="ja-JP" altLang="en-US" sz="1200" dirty="0" smtClean="0">
                <a:latin typeface="HGS創英ﾌﾟﾚｾﾞﾝｽEB" pitchFamily="18" charset="-128"/>
                <a:ea typeface="HGS創英ﾌﾟﾚｾﾞﾝｽEB" pitchFamily="18" charset="-128"/>
              </a:rPr>
              <a:t>」</a:t>
            </a:r>
            <a:r>
              <a:rPr lang="ja-JP" altLang="en-US" sz="1200" dirty="0">
                <a:latin typeface="HGS創英ﾌﾟﾚｾﾞﾝｽEB" pitchFamily="18" charset="-128"/>
                <a:ea typeface="HGS創英ﾌﾟﾚｾﾞﾝｽEB" pitchFamily="18" charset="-128"/>
              </a:rPr>
              <a:t>　　－「それを何でまかなうの？」</a:t>
            </a:r>
          </a:p>
          <a:p>
            <a:pPr marL="0" indent="0">
              <a:buNone/>
              <a:tabLst>
                <a:tab pos="990600" algn="l"/>
              </a:tabLst>
            </a:pPr>
            <a:r>
              <a:rPr lang="ja-JP" altLang="en-US" sz="1200" dirty="0" smtClean="0">
                <a:latin typeface="HGS創英ﾌﾟﾚｾﾞﾝｽEB" pitchFamily="18" charset="-128"/>
                <a:ea typeface="HGS創英ﾌﾟﾚｾﾞﾝｽEB" pitchFamily="18" charset="-128"/>
              </a:rPr>
              <a:t>　　　</a:t>
            </a:r>
            <a:r>
              <a:rPr lang="ja-JP" altLang="en-US" sz="1200" dirty="0">
                <a:latin typeface="HGS創英ﾌﾟﾚｾﾞﾝｽEB" pitchFamily="18" charset="-128"/>
                <a:ea typeface="HGS創英ﾌﾟﾚｾﾞﾝｽEB" pitchFamily="18" charset="-128"/>
              </a:rPr>
              <a:t>　　</a:t>
            </a:r>
            <a:r>
              <a:rPr lang="en-US" altLang="ja-JP" sz="1200" dirty="0" smtClean="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⑥</a:t>
            </a:r>
            <a:r>
              <a:rPr lang="en-US" altLang="ja-JP" sz="1200" dirty="0">
                <a:latin typeface="HGS創英ﾌﾟﾚｾﾞﾝｽEB" pitchFamily="18" charset="-128"/>
                <a:ea typeface="HGS創英ﾌﾟﾚｾﾞﾝｽEB" pitchFamily="18" charset="-128"/>
              </a:rPr>
              <a:t>2030</a:t>
            </a:r>
            <a:r>
              <a:rPr lang="ja-JP" altLang="en-US" sz="1200" dirty="0">
                <a:latin typeface="HGS創英ﾌﾟﾚｾﾞﾝｽEB" pitchFamily="18" charset="-128"/>
                <a:ea typeface="HGS創英ﾌﾟﾚｾﾞﾝｽEB" pitchFamily="18" charset="-128"/>
              </a:rPr>
              <a:t>年という先を考えたとき特に大事だと思うのは何でしょうか？</a:t>
            </a:r>
            <a:endParaRPr lang="en-US" altLang="ja-JP" sz="1200" dirty="0">
              <a:latin typeface="HGS創英ﾌﾟﾚｾﾞﾝｽEB" pitchFamily="18" charset="-128"/>
              <a:ea typeface="HGS創英ﾌﾟﾚｾﾞﾝｽEB" pitchFamily="18" charset="-128"/>
            </a:endParaRPr>
          </a:p>
          <a:p>
            <a:pPr marL="0" indent="0">
              <a:buNone/>
              <a:tabLst>
                <a:tab pos="990600" algn="l"/>
              </a:tabLst>
            </a:pPr>
            <a:r>
              <a:rPr lang="ja-JP" altLang="en-US" sz="1200" dirty="0" smtClean="0">
                <a:latin typeface="HGS創英ﾌﾟﾚｾﾞﾝｽEB" pitchFamily="18" charset="-128"/>
                <a:ea typeface="HGS創英ﾌﾟﾚｾﾞﾝｽEB" pitchFamily="18" charset="-128"/>
              </a:rPr>
              <a:t>　　</a:t>
            </a:r>
            <a:r>
              <a:rPr lang="en-US" altLang="ja-JP" sz="1200" dirty="0" smtClean="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　　</a:t>
            </a:r>
            <a:r>
              <a:rPr lang="en-US" altLang="ja-JP" sz="1200" dirty="0" smtClean="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a:t>
            </a:r>
            <a:r>
              <a:rPr lang="en-US" altLang="ja-JP" sz="1200" dirty="0" smtClean="0">
                <a:latin typeface="HGS創英ﾌﾟﾚｾﾞﾝｽEB" pitchFamily="18" charset="-128"/>
                <a:ea typeface="HGS創英ﾌﾟﾚｾﾞﾝｽEB" pitchFamily="18" charset="-128"/>
              </a:rPr>
              <a:t> </a:t>
            </a:r>
            <a:r>
              <a:rPr lang="ja-JP" altLang="en-US" sz="1200" dirty="0">
                <a:latin typeface="HGS創英ﾌﾟﾚｾﾞﾝｽEB" pitchFamily="18" charset="-128"/>
                <a:ea typeface="HGS創英ﾌﾟﾚｾﾞﾝｽEB" pitchFamily="18" charset="-128"/>
              </a:rPr>
              <a:t>基本問題委員会に何を重視して議論してほしいですか</a:t>
            </a:r>
            <a:r>
              <a:rPr lang="ja-JP" altLang="en-US" sz="1200" dirty="0" smtClean="0">
                <a:latin typeface="HGS創英ﾌﾟﾚｾﾞﾝｽEB" pitchFamily="18" charset="-128"/>
                <a:ea typeface="HGS創英ﾌﾟﾚｾﾞﾝｽEB" pitchFamily="18" charset="-128"/>
              </a:rPr>
              <a:t>？</a:t>
            </a:r>
            <a:r>
              <a:rPr lang="ja-JP" altLang="en-US" sz="1200" dirty="0">
                <a:latin typeface="HGS創英ﾌﾟﾚｾﾞﾝｽEB" pitchFamily="18" charset="-128"/>
                <a:ea typeface="HGS創英ﾌﾟﾚｾﾞﾝｽEB" pitchFamily="18" charset="-128"/>
              </a:rPr>
              <a:t>　</a:t>
            </a:r>
            <a:endParaRPr lang="en-US" altLang="ja-JP" sz="1200" dirty="0">
              <a:latin typeface="HGS創英ﾌﾟﾚｾﾞﾝｽEB" pitchFamily="18" charset="-128"/>
              <a:ea typeface="HGS創英ﾌﾟﾚｾﾞﾝｽEB" pitchFamily="18" charset="-128"/>
            </a:endParaRPr>
          </a:p>
          <a:p>
            <a:pPr>
              <a:buNone/>
            </a:pP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主催</a:t>
            </a: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有限</a:t>
            </a:r>
            <a:r>
              <a:rPr lang="ja-JP" altLang="en-US" sz="1200" dirty="0">
                <a:latin typeface="HGS創英ﾌﾟﾚｾﾞﾝｽEB" pitchFamily="18" charset="-128"/>
                <a:ea typeface="HGS創英ﾌﾟﾚｾﾞﾝｽEB" pitchFamily="18" charset="-128"/>
              </a:rPr>
              <a:t>会社イーズ「幸せ経済社会研究所」　　協力：</a:t>
            </a:r>
            <a:r>
              <a:rPr lang="en-US" altLang="ja-JP" sz="1200" dirty="0">
                <a:latin typeface="HGS創英ﾌﾟﾚｾﾞﾝｽEB" pitchFamily="18" charset="-128"/>
                <a:ea typeface="HGS創英ﾌﾟﾚｾﾞﾝｽEB" pitchFamily="18" charset="-128"/>
              </a:rPr>
              <a:t>NGO</a:t>
            </a:r>
            <a:r>
              <a:rPr lang="ja-JP" altLang="en-US" sz="1200" dirty="0">
                <a:latin typeface="HGS創英ﾌﾟﾚｾﾞﾝｽEB" pitchFamily="18" charset="-128"/>
                <a:ea typeface="HGS創英ﾌﾟﾚｾﾞﾝｽEB" pitchFamily="18" charset="-128"/>
              </a:rPr>
              <a:t>ジャパン・フォー・サステナビリティ（</a:t>
            </a:r>
            <a:r>
              <a:rPr lang="en-US" altLang="ja-JP" sz="1200" dirty="0">
                <a:latin typeface="HGS創英ﾌﾟﾚｾﾞﾝｽEB" pitchFamily="18" charset="-128"/>
                <a:ea typeface="HGS創英ﾌﾟﾚｾﾞﾝｽEB" pitchFamily="18" charset="-128"/>
              </a:rPr>
              <a:t>JFS</a:t>
            </a:r>
            <a:r>
              <a:rPr lang="ja-JP" altLang="en-US" sz="1200" dirty="0">
                <a:latin typeface="HGS創英ﾌﾟﾚｾﾞﾝｽEB" pitchFamily="18" charset="-128"/>
                <a:ea typeface="HGS創英ﾌﾟﾚｾﾞﾝｽEB" pitchFamily="18" charset="-128"/>
              </a:rPr>
              <a:t>）</a:t>
            </a:r>
          </a:p>
          <a:p>
            <a:pPr>
              <a:buNone/>
              <a:tabLst>
                <a:tab pos="1162050" algn="l"/>
              </a:tabLst>
            </a:pP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オブザーバー</a:t>
            </a: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　定光</a:t>
            </a:r>
            <a:r>
              <a:rPr lang="ja-JP" altLang="en-US" sz="1200" dirty="0">
                <a:latin typeface="HGS創英ﾌﾟﾚｾﾞﾝｽEB" pitchFamily="18" charset="-128"/>
                <a:ea typeface="HGS創英ﾌﾟﾚｾﾞﾝｽEB" pitchFamily="18" charset="-128"/>
              </a:rPr>
              <a:t>裕樹氏　　資源エネルギー庁・総合政策課　戦略企画室長</a:t>
            </a:r>
          </a:p>
          <a:p>
            <a:pPr>
              <a:buNone/>
              <a:tabLst>
                <a:tab pos="1162050" algn="l"/>
              </a:tabLst>
            </a:pPr>
            <a:r>
              <a:rPr lang="ja-JP" altLang="en-US" sz="1200" dirty="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松山</a:t>
            </a:r>
            <a:r>
              <a:rPr lang="ja-JP" altLang="en-US" sz="1200" dirty="0">
                <a:latin typeface="HGS創英ﾌﾟﾚｾﾞﾝｽEB" pitchFamily="18" charset="-128"/>
                <a:ea typeface="HGS創英ﾌﾟﾚｾﾞﾝｽEB" pitchFamily="18" charset="-128"/>
              </a:rPr>
              <a:t>大貴氏　　資源エネルギー庁・総合政策課　室長補佐　</a:t>
            </a:r>
          </a:p>
          <a:p>
            <a:pPr>
              <a:buNone/>
              <a:tabLst>
                <a:tab pos="1162050" algn="l"/>
              </a:tabLst>
            </a:pPr>
            <a:r>
              <a:rPr lang="ja-JP" altLang="en-US" sz="1200" dirty="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田附千</a:t>
            </a:r>
            <a:r>
              <a:rPr lang="ja-JP" altLang="en-US" sz="1200" dirty="0">
                <a:latin typeface="HGS創英ﾌﾟﾚｾﾞﾝｽEB" pitchFamily="18" charset="-128"/>
                <a:ea typeface="HGS創英ﾌﾟﾚｾﾞﾝｽEB" pitchFamily="18" charset="-128"/>
              </a:rPr>
              <a:t>絵子氏　資源エネルギー庁・総合政策課　</a:t>
            </a:r>
          </a:p>
          <a:p>
            <a:pPr>
              <a:buNone/>
              <a:tabLst>
                <a:tab pos="1162050" algn="l"/>
              </a:tabLst>
            </a:pPr>
            <a:r>
              <a:rPr lang="ja-JP" altLang="en-US" sz="1200" dirty="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糟谷</a:t>
            </a:r>
            <a:r>
              <a:rPr lang="ja-JP" altLang="en-US" sz="1200" dirty="0">
                <a:latin typeface="HGS創英ﾌﾟﾚｾﾞﾝｽEB" pitchFamily="18" charset="-128"/>
                <a:ea typeface="HGS創英ﾌﾟﾚｾﾞﾝｽEB" pitchFamily="18" charset="-128"/>
              </a:rPr>
              <a:t>敏秀氏　　電力・ガス事業部長</a:t>
            </a:r>
          </a:p>
          <a:p>
            <a:pPr>
              <a:buNone/>
              <a:tabLst>
                <a:tab pos="1162050" algn="l"/>
              </a:tabLst>
            </a:pPr>
            <a:r>
              <a:rPr lang="ja-JP" altLang="en-US" sz="1200" dirty="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森本</a:t>
            </a:r>
            <a:r>
              <a:rPr lang="ja-JP" altLang="en-US" sz="1200" dirty="0">
                <a:latin typeface="HGS創英ﾌﾟﾚｾﾞﾝｽEB" pitchFamily="18" charset="-128"/>
                <a:ea typeface="HGS創英ﾌﾟﾚｾﾞﾝｽEB" pitchFamily="18" charset="-128"/>
              </a:rPr>
              <a:t>英雄氏　　原子力立地・核燃料サイクル産業課長</a:t>
            </a:r>
          </a:p>
          <a:p>
            <a:pPr>
              <a:buNone/>
              <a:tabLst>
                <a:tab pos="1162050" algn="l"/>
              </a:tabLst>
            </a:pPr>
            <a:r>
              <a:rPr lang="ja-JP" altLang="en-US" sz="1200" dirty="0">
                <a:latin typeface="HGS創英ﾌﾟﾚｾﾞﾝｽEB" pitchFamily="18" charset="-128"/>
                <a:ea typeface="HGS創英ﾌﾟﾚｾﾞﾝｽEB" pitchFamily="18" charset="-128"/>
              </a:rPr>
              <a:t>　　</a:t>
            </a:r>
            <a:r>
              <a:rPr lang="en-US" altLang="ja-JP" sz="1200" dirty="0">
                <a:latin typeface="HGS創英ﾌﾟﾚｾﾞﾝｽEB" pitchFamily="18" charset="-128"/>
                <a:ea typeface="HGS創英ﾌﾟﾚｾﾞﾝｽEB" pitchFamily="18" charset="-128"/>
              </a:rPr>
              <a:t> </a:t>
            </a:r>
            <a:r>
              <a:rPr lang="ja-JP" altLang="en-US" sz="1200" dirty="0">
                <a:latin typeface="HGS創英ﾌﾟﾚｾﾞﾝｽEB" pitchFamily="18" charset="-128"/>
                <a:ea typeface="HGS創英ﾌﾟﾚｾﾞﾝｽEB" pitchFamily="18" charset="-128"/>
              </a:rPr>
              <a:t>　　　　　　</a:t>
            </a:r>
            <a:r>
              <a:rPr lang="ja-JP" altLang="en-US" sz="1200" dirty="0" smtClean="0">
                <a:latin typeface="HGS創英ﾌﾟﾚｾﾞﾝｽEB" pitchFamily="18" charset="-128"/>
                <a:ea typeface="HGS創英ﾌﾟﾚｾﾞﾝｽEB" pitchFamily="18" charset="-128"/>
              </a:rPr>
              <a:t>  市</a:t>
            </a:r>
            <a:r>
              <a:rPr lang="ja-JP" altLang="en-US" sz="1200" dirty="0">
                <a:latin typeface="HGS創英ﾌﾟﾚｾﾞﾝｽEB" pitchFamily="18" charset="-128"/>
                <a:ea typeface="HGS創英ﾌﾟﾚｾﾞﾝｽEB" pitchFamily="18" charset="-128"/>
              </a:rPr>
              <a:t>ノ渡佳明氏　原子力立地・核燃料サイクル産業課長</a:t>
            </a:r>
            <a:r>
              <a:rPr lang="ja-JP" altLang="en-US" sz="1200" dirty="0" smtClean="0">
                <a:latin typeface="HGS創英ﾌﾟﾚｾﾞﾝｽEB" pitchFamily="18" charset="-128"/>
                <a:ea typeface="HGS創英ﾌﾟﾚｾﾞﾝｽEB" pitchFamily="18" charset="-128"/>
              </a:rPr>
              <a:t>補佐</a:t>
            </a:r>
            <a:endParaRPr lang="en-US" altLang="ja-JP" sz="1200" dirty="0" smtClean="0">
              <a:latin typeface="HGS創英ﾌﾟﾚｾﾞﾝｽEB" pitchFamily="18" charset="-128"/>
              <a:ea typeface="HGS創英ﾌﾟﾚｾﾞﾝｽEB" pitchFamily="18" charset="-128"/>
            </a:endParaRPr>
          </a:p>
          <a:p>
            <a:pPr>
              <a:buNone/>
            </a:pPr>
            <a:r>
              <a:rPr lang="en-US" altLang="ja-JP" sz="1200" dirty="0" smtClean="0">
                <a:latin typeface="HGS創英ﾌﾟﾚｾﾞﾝｽEB" pitchFamily="18" charset="-128"/>
                <a:ea typeface="HGS創英ﾌﾟﾚｾﾞﾝｽEB" pitchFamily="18" charset="-128"/>
              </a:rPr>
              <a:t>【</a:t>
            </a:r>
            <a:r>
              <a:rPr lang="ja-JP" altLang="en-US" sz="1200" dirty="0" smtClean="0">
                <a:latin typeface="HGS創英ﾌﾟﾚｾﾞﾝｽEB" pitchFamily="18" charset="-128"/>
                <a:ea typeface="HGS創英ﾌﾟﾚｾﾞﾝｽEB" pitchFamily="18" charset="-128"/>
              </a:rPr>
              <a:t>関連</a:t>
            </a:r>
            <a:r>
              <a:rPr lang="en-US" altLang="ja-JP" sz="1200" dirty="0" smtClean="0">
                <a:latin typeface="HGS創英ﾌﾟﾚｾﾞﾝｽEB" pitchFamily="18" charset="-128"/>
                <a:ea typeface="HGS創英ﾌﾟﾚｾﾞﾝｽEB" pitchFamily="18" charset="-128"/>
              </a:rPr>
              <a:t>URL】</a:t>
            </a:r>
            <a:r>
              <a:rPr lang="ja-JP" altLang="en-US" sz="1200" dirty="0" smtClean="0">
                <a:latin typeface="HGS創英ﾌﾟﾚｾﾞﾝｽEB" pitchFamily="18" charset="-128"/>
                <a:ea typeface="HGS創英ﾌﾟﾚｾﾞﾝｽEB" pitchFamily="18" charset="-128"/>
              </a:rPr>
              <a:t>　</a:t>
            </a:r>
            <a:r>
              <a:rPr lang="en-US" altLang="ja-JP" sz="1200" dirty="0" smtClean="0">
                <a:latin typeface="HGS創英ﾌﾟﾚｾﾞﾝｽEB" pitchFamily="18" charset="-128"/>
                <a:ea typeface="HGS創英ﾌﾟﾚｾﾞﾝｽEB" pitchFamily="18" charset="-128"/>
                <a:hlinkClick r:id="rId3"/>
              </a:rPr>
              <a:t>http</a:t>
            </a:r>
            <a:r>
              <a:rPr lang="en-US" altLang="ja-JP" sz="1200" dirty="0">
                <a:latin typeface="HGS創英ﾌﾟﾚｾﾞﾝｽEB" pitchFamily="18" charset="-128"/>
                <a:ea typeface="HGS創英ﾌﾟﾚｾﾞﾝｽEB" pitchFamily="18" charset="-128"/>
                <a:hlinkClick r:id="rId3"/>
              </a:rPr>
              <a:t>://</a:t>
            </a:r>
            <a:r>
              <a:rPr lang="en-US" altLang="ja-JP" sz="1200" dirty="0" smtClean="0">
                <a:latin typeface="HGS創英ﾌﾟﾚｾﾞﾝｽEB" pitchFamily="18" charset="-128"/>
                <a:ea typeface="HGS創英ﾌﾟﾚｾﾞﾝｽEB" pitchFamily="18" charset="-128"/>
                <a:hlinkClick r:id="rId3"/>
              </a:rPr>
              <a:t>ishes.org/news/2012/inws_id000346.html</a:t>
            </a:r>
            <a:endParaRPr lang="en-US" altLang="ja-JP" sz="1200" b="1" dirty="0" smtClean="0">
              <a:latin typeface="HGS創英ﾌﾟﾚｾﾞﾝｽEB" pitchFamily="18" charset="-128"/>
              <a:ea typeface="HGS創英ﾌﾟﾚｾﾞﾝｽEB" pitchFamily="18" charset="-128"/>
            </a:endParaRPr>
          </a:p>
        </p:txBody>
      </p:sp>
      <p:sp>
        <p:nvSpPr>
          <p:cNvPr id="9" name="正方形/長方形 8"/>
          <p:cNvSpPr/>
          <p:nvPr/>
        </p:nvSpPr>
        <p:spPr>
          <a:xfrm>
            <a:off x="457198" y="196778"/>
            <a:ext cx="4277133"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a:t>
            </a:r>
            <a:r>
              <a:rPr lang="ja-JP" altLang="en-US" dirty="0">
                <a:solidFill>
                  <a:prstClr val="black"/>
                </a:solidFill>
              </a:rPr>
              <a:t>事例（行政・企業・市民）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2452515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4557" y="317500"/>
            <a:ext cx="2541587" cy="1685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16387" name="Picture 1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5705" y="317500"/>
            <a:ext cx="2543175" cy="1685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16388" name="Picture 1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94556" y="2278645"/>
            <a:ext cx="2541588" cy="1685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16389" name="Picture 1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3729" y="4347704"/>
            <a:ext cx="4603750" cy="2141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16390" name="Picture 1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205706" y="2278645"/>
            <a:ext cx="2543174" cy="1688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16391" name="Picture 16" descr="\\LAN-FOLDER2\Share\e's\幸せ経済社会研究所\20120317エネ若の集い\写真（当日の写真：報告用に使用）\DSC_0319_compressed.jpg"/>
          <p:cNvPicPr preferRelativeResize="0">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146037" y="317500"/>
            <a:ext cx="2637997" cy="3980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16392" name="Picture 17" descr="\\LAN-FOLDER2\Share\e's\幸せ経済社会研究所\20120317エネ若の集い\写真（当日の写真）\DSC_0368.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897959" y="4564954"/>
            <a:ext cx="2886075" cy="1911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2336490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4089" y="561387"/>
            <a:ext cx="8229600" cy="1143000"/>
          </a:xfrm>
        </p:spPr>
        <p:style>
          <a:lnRef idx="1">
            <a:schemeClr val="accent3"/>
          </a:lnRef>
          <a:fillRef idx="2">
            <a:schemeClr val="accent3"/>
          </a:fillRef>
          <a:effectRef idx="1">
            <a:schemeClr val="accent3"/>
          </a:effectRef>
          <a:fontRef idx="minor">
            <a:schemeClr val="dk1"/>
          </a:fontRef>
        </p:style>
        <p:txBody>
          <a:bodyPr>
            <a:noAutofit/>
          </a:bodyPr>
          <a:lstStyle/>
          <a:p>
            <a:r>
              <a:rPr lang="ja-JP" altLang="en-US" sz="3600" dirty="0" smtClean="0"/>
              <a:t/>
            </a:r>
            <a:br>
              <a:rPr lang="ja-JP" altLang="en-US" sz="3600" dirty="0" smtClean="0"/>
            </a:br>
            <a:r>
              <a:rPr lang="ja-JP" altLang="en-US" sz="3600" dirty="0"/>
              <a:t>エネルギー・環境の選択肢を</a:t>
            </a:r>
            <a:r>
              <a:rPr lang="ja-JP" altLang="en-US" sz="3600" dirty="0" smtClean="0"/>
              <a:t>めぐる</a:t>
            </a:r>
            <a:r>
              <a:rPr lang="en-US" altLang="ja-JP" sz="3600" dirty="0" smtClean="0"/>
              <a:t/>
            </a:r>
            <a:br>
              <a:rPr lang="en-US" altLang="ja-JP" sz="3600" dirty="0" smtClean="0"/>
            </a:br>
            <a:r>
              <a:rPr lang="ja-JP" altLang="en-US" sz="3600" dirty="0" smtClean="0"/>
              <a:t>国民的議論・討論型世論調査</a:t>
            </a:r>
            <a:r>
              <a:rPr lang="ja-JP" altLang="en-US" sz="3600" dirty="0" smtClean="0">
                <a:effectLst>
                  <a:outerShdw blurRad="38100" dist="38100" dir="2700000" algn="tl">
                    <a:srgbClr val="000000">
                      <a:alpha val="43137"/>
                    </a:srgbClr>
                  </a:outerShdw>
                </a:effectLst>
              </a:rPr>
              <a:t/>
            </a:r>
            <a:br>
              <a:rPr lang="ja-JP" altLang="en-US" sz="3600" dirty="0" smtClean="0">
                <a:effectLst>
                  <a:outerShdw blurRad="38100" dist="38100" dir="2700000" algn="tl">
                    <a:srgbClr val="000000">
                      <a:alpha val="43137"/>
                    </a:srgbClr>
                  </a:outerShdw>
                </a:effectLst>
              </a:rPr>
            </a:br>
            <a:endParaRPr kumimoji="1" lang="ja-JP" altLang="en-US" sz="3600" dirty="0">
              <a:effectLst>
                <a:outerShdw blurRad="38100" dist="38100" dir="2700000" algn="tl">
                  <a:srgbClr val="000000">
                    <a:alpha val="43137"/>
                  </a:srgbClr>
                </a:outerShdw>
              </a:effectLst>
            </a:endParaRPr>
          </a:p>
        </p:txBody>
      </p:sp>
      <p:sp>
        <p:nvSpPr>
          <p:cNvPr id="8" name="コンテンツ プレースホルダ 2"/>
          <p:cNvSpPr>
            <a:spLocks noGrp="1"/>
          </p:cNvSpPr>
          <p:nvPr>
            <p:ph idx="1"/>
          </p:nvPr>
        </p:nvSpPr>
        <p:spPr>
          <a:xfrm>
            <a:off x="454089" y="1827235"/>
            <a:ext cx="8448675" cy="2882552"/>
          </a:xfrm>
        </p:spPr>
        <p:txBody>
          <a:bodyPr>
            <a:noAutofit/>
          </a:bodyPr>
          <a:lstStyle/>
          <a:p>
            <a:pPr>
              <a:buNone/>
            </a:pPr>
            <a:r>
              <a:rPr lang="en-US" altLang="ja-JP" sz="1600" dirty="0" smtClean="0">
                <a:latin typeface="HGP創英ﾌﾟﾚｾﾞﾝｽEB" pitchFamily="18" charset="-128"/>
                <a:ea typeface="HGP創英ﾌﾟﾚｾﾞﾝｽEB" pitchFamily="18" charset="-128"/>
              </a:rPr>
              <a:t>【</a:t>
            </a:r>
            <a:r>
              <a:rPr lang="ja-JP" altLang="en-US" sz="1600" dirty="0" smtClean="0">
                <a:latin typeface="HGP創英ﾌﾟﾚｾﾞﾝｽEB" pitchFamily="18" charset="-128"/>
                <a:ea typeface="HGP創英ﾌﾟﾚｾﾞﾝｽEB" pitchFamily="18" charset="-128"/>
              </a:rPr>
              <a:t>日 時</a:t>
            </a:r>
            <a:r>
              <a:rPr lang="en-US" altLang="ja-JP" sz="1600" dirty="0" smtClean="0">
                <a:latin typeface="HGP創英ﾌﾟﾚｾﾞﾝｽEB" pitchFamily="18" charset="-128"/>
                <a:ea typeface="HGP創英ﾌﾟﾚｾﾞﾝｽEB" pitchFamily="18" charset="-128"/>
              </a:rPr>
              <a:t>】 2012</a:t>
            </a:r>
            <a:r>
              <a:rPr lang="ja-JP" altLang="en-US" sz="1600" dirty="0" smtClean="0">
                <a:latin typeface="HGP創英ﾌﾟﾚｾﾞﾝｽEB" pitchFamily="18" charset="-128"/>
                <a:ea typeface="HGP創英ﾌﾟﾚｾﾞﾝｽEB" pitchFamily="18" charset="-128"/>
              </a:rPr>
              <a:t>年８月</a:t>
            </a:r>
            <a:endParaRPr lang="en-US" altLang="ja-JP" sz="1600" dirty="0" smtClean="0">
              <a:latin typeface="HGP創英ﾌﾟﾚｾﾞﾝｽEB" pitchFamily="18" charset="-128"/>
              <a:ea typeface="HGP創英ﾌﾟﾚｾﾞﾝｽEB" pitchFamily="18" charset="-128"/>
            </a:endParaRPr>
          </a:p>
          <a:p>
            <a:pPr>
              <a:buNone/>
            </a:pPr>
            <a:r>
              <a:rPr lang="en-US" altLang="ja-JP" sz="1600" dirty="0" smtClean="0">
                <a:latin typeface="HGP創英ﾌﾟﾚｾﾞﾝｽEB" pitchFamily="18" charset="-128"/>
                <a:ea typeface="HGP創英ﾌﾟﾚｾﾞﾝｽEB" pitchFamily="18" charset="-128"/>
              </a:rPr>
              <a:t>【</a:t>
            </a:r>
            <a:r>
              <a:rPr lang="ja-JP" altLang="en-US" sz="1600" dirty="0" smtClean="0">
                <a:latin typeface="HGP創英ﾌﾟﾚｾﾞﾝｽEB" pitchFamily="18" charset="-128"/>
                <a:ea typeface="HGP創英ﾌﾟﾚｾﾞﾝｽEB" pitchFamily="18" charset="-128"/>
              </a:rPr>
              <a:t>主 催</a:t>
            </a:r>
            <a:r>
              <a:rPr lang="en-US" altLang="ja-JP" sz="1600" dirty="0" smtClean="0">
                <a:latin typeface="HGP創英ﾌﾟﾚｾﾞﾝｽEB" pitchFamily="18" charset="-128"/>
                <a:ea typeface="HGP創英ﾌﾟﾚｾﾞﾝｽEB" pitchFamily="18" charset="-128"/>
              </a:rPr>
              <a:t>】 </a:t>
            </a:r>
            <a:r>
              <a:rPr lang="ja-JP" altLang="en-US" sz="1600" dirty="0" smtClean="0">
                <a:latin typeface="HGP創英ﾌﾟﾚｾﾞﾝｽEB" pitchFamily="18" charset="-128"/>
                <a:ea typeface="HGP創英ﾌﾟﾚｾﾞﾝｽEB" pitchFamily="18" charset="-128"/>
              </a:rPr>
              <a:t>内閣府</a:t>
            </a:r>
            <a:endParaRPr lang="en-US" altLang="ja-JP" sz="1600" dirty="0" smtClean="0">
              <a:latin typeface="HGP創英ﾌﾟﾚｾﾞﾝｽEB" pitchFamily="18" charset="-128"/>
              <a:ea typeface="HGP創英ﾌﾟﾚｾﾞﾝｽEB" pitchFamily="18" charset="-128"/>
            </a:endParaRPr>
          </a:p>
          <a:p>
            <a:pPr marL="0" indent="0">
              <a:buNone/>
            </a:pPr>
            <a:r>
              <a:rPr lang="ja-JP" altLang="en-US" sz="1600" dirty="0" smtClean="0">
                <a:latin typeface="HGP創英ﾌﾟﾚｾﾞﾝｽEB" pitchFamily="18" charset="-128"/>
                <a:ea typeface="HGP創英ﾌﾟﾚｾﾞﾝｽEB" pitchFamily="18" charset="-128"/>
              </a:rPr>
              <a:t>無作為</a:t>
            </a:r>
            <a:r>
              <a:rPr lang="ja-JP" altLang="en-US" sz="1600" dirty="0">
                <a:latin typeface="HGP創英ﾌﾟﾚｾﾞﾝｽEB" pitchFamily="18" charset="-128"/>
                <a:ea typeface="HGP創英ﾌﾟﾚｾﾞﾝｽEB" pitchFamily="18" charset="-128"/>
              </a:rPr>
              <a:t>に選ばれた一般市民を対象</a:t>
            </a:r>
            <a:r>
              <a:rPr lang="ja-JP" altLang="en-US" sz="1600" dirty="0" smtClean="0">
                <a:latin typeface="HGP創英ﾌﾟﾚｾﾞﾝｽEB" pitchFamily="18" charset="-128"/>
                <a:ea typeface="HGP創英ﾌﾟﾚｾﾞﾝｽEB" pitchFamily="18" charset="-128"/>
              </a:rPr>
              <a:t>に世論</a:t>
            </a:r>
            <a:r>
              <a:rPr lang="ja-JP" altLang="en-US" sz="1600" dirty="0">
                <a:latin typeface="HGP創英ﾌﾟﾚｾﾞﾝｽEB" pitchFamily="18" charset="-128"/>
                <a:ea typeface="HGP創英ﾌﾟﾚｾﾞﾝｽEB" pitchFamily="18" charset="-128"/>
              </a:rPr>
              <a:t>調査を行い、その回答者から討論フォーラムへの参加者</a:t>
            </a:r>
            <a:r>
              <a:rPr lang="ja-JP" altLang="en-US" sz="1600" dirty="0" smtClean="0">
                <a:latin typeface="HGP創英ﾌﾟﾚｾﾞﾝｽEB" pitchFamily="18" charset="-128"/>
                <a:ea typeface="HGP創英ﾌﾟﾚｾﾞﾝｽEB" pitchFamily="18" charset="-128"/>
              </a:rPr>
              <a:t>を選出。</a:t>
            </a:r>
            <a:endParaRPr lang="en-US" altLang="ja-JP" sz="1600" dirty="0" smtClean="0">
              <a:latin typeface="HGP創英ﾌﾟﾚｾﾞﾝｽEB" pitchFamily="18" charset="-128"/>
              <a:ea typeface="HGP創英ﾌﾟﾚｾﾞﾝｽEB" pitchFamily="18" charset="-128"/>
            </a:endParaRPr>
          </a:p>
          <a:p>
            <a:pPr marL="0" indent="0">
              <a:spcBef>
                <a:spcPts val="1200"/>
              </a:spcBef>
              <a:buNone/>
            </a:pPr>
            <a:r>
              <a:rPr lang="ja-JP" altLang="en-US" sz="1600" dirty="0" smtClean="0">
                <a:latin typeface="HGP創英ﾌﾟﾚｾﾞﾝｽEB" pitchFamily="18" charset="-128"/>
                <a:ea typeface="HGP創英ﾌﾟﾚｾﾞﾝｽEB" pitchFamily="18" charset="-128"/>
              </a:rPr>
              <a:t>討論</a:t>
            </a:r>
            <a:r>
              <a:rPr lang="ja-JP" altLang="en-US" sz="1600" dirty="0">
                <a:latin typeface="HGP創英ﾌﾟﾚｾﾞﾝｽEB" pitchFamily="18" charset="-128"/>
                <a:ea typeface="HGP創英ﾌﾟﾚｾﾞﾝｽEB" pitchFamily="18" charset="-128"/>
              </a:rPr>
              <a:t>フォーラムでは、小グループに分かれて</a:t>
            </a:r>
            <a:r>
              <a:rPr lang="ja-JP" altLang="en-US" sz="1600" dirty="0" smtClean="0">
                <a:latin typeface="HGP創英ﾌﾟﾚｾﾞﾝｽEB" pitchFamily="18" charset="-128"/>
                <a:ea typeface="HGP創英ﾌﾟﾚｾﾞﾝｽEB" pitchFamily="18" charset="-128"/>
              </a:rPr>
              <a:t>討論を行い、そこで出た質問</a:t>
            </a:r>
            <a:r>
              <a:rPr lang="ja-JP" altLang="en-US" sz="1600" dirty="0">
                <a:latin typeface="HGP創英ﾌﾟﾚｾﾞﾝｽEB" pitchFamily="18" charset="-128"/>
                <a:ea typeface="HGP創英ﾌﾟﾚｾﾞﾝｽEB" pitchFamily="18" charset="-128"/>
              </a:rPr>
              <a:t>を専門家などに尋ねる全体会</a:t>
            </a:r>
            <a:r>
              <a:rPr lang="ja-JP" altLang="en-US" sz="1600" dirty="0" smtClean="0">
                <a:latin typeface="HGP創英ﾌﾟﾚｾﾞﾝｽEB" pitchFamily="18" charset="-128"/>
                <a:ea typeface="HGP創英ﾌﾟﾚｾﾞﾝｽEB" pitchFamily="18" charset="-128"/>
              </a:rPr>
              <a:t>を開催した。討論</a:t>
            </a:r>
            <a:r>
              <a:rPr lang="ja-JP" altLang="en-US" sz="1600" dirty="0">
                <a:latin typeface="HGP創英ﾌﾟﾚｾﾞﾝｽEB" pitchFamily="18" charset="-128"/>
                <a:ea typeface="HGP創英ﾌﾟﾚｾﾞﾝｽEB" pitchFamily="18" charset="-128"/>
              </a:rPr>
              <a:t>フォーラム後に再び世論調査を</a:t>
            </a:r>
            <a:r>
              <a:rPr lang="ja-JP" altLang="en-US" sz="1600" dirty="0" smtClean="0">
                <a:latin typeface="HGP創英ﾌﾟﾚｾﾞﾝｽEB" pitchFamily="18" charset="-128"/>
                <a:ea typeface="HGP創英ﾌﾟﾚｾﾞﾝｽEB" pitchFamily="18" charset="-128"/>
              </a:rPr>
              <a:t>行い、</a:t>
            </a:r>
            <a:r>
              <a:rPr lang="ja-JP" altLang="en-US" sz="1600" dirty="0">
                <a:latin typeface="HGP創英ﾌﾟﾚｾﾞﾝｽEB" pitchFamily="18" charset="-128"/>
                <a:ea typeface="HGP創英ﾌﾟﾚｾﾞﾝｽEB" pitchFamily="18" charset="-128"/>
              </a:rPr>
              <a:t>回答の変化について</a:t>
            </a:r>
            <a:r>
              <a:rPr lang="ja-JP" altLang="en-US" sz="1600" dirty="0" smtClean="0">
                <a:latin typeface="HGP創英ﾌﾟﾚｾﾞﾝｽEB" pitchFamily="18" charset="-128"/>
                <a:ea typeface="HGP創英ﾌﾟﾚｾﾞﾝｽEB" pitchFamily="18" charset="-128"/>
              </a:rPr>
              <a:t>分析を行った。</a:t>
            </a:r>
            <a:endParaRPr lang="ja-JP" altLang="en-US" sz="1600" dirty="0">
              <a:latin typeface="HGP創英ﾌﾟﾚｾﾞﾝｽEB" pitchFamily="18" charset="-128"/>
              <a:ea typeface="HGP創英ﾌﾟﾚｾﾞﾝｽEB" pitchFamily="18" charset="-128"/>
            </a:endParaRPr>
          </a:p>
          <a:p>
            <a:pPr marL="0" indent="0">
              <a:spcBef>
                <a:spcPts val="1200"/>
              </a:spcBef>
              <a:buNone/>
            </a:pPr>
            <a:r>
              <a:rPr lang="en-US" altLang="ja-JP" sz="1600" dirty="0" smtClean="0">
                <a:latin typeface="HGP創英ﾌﾟﾚｾﾞﾝｽEB" pitchFamily="18" charset="-128"/>
                <a:ea typeface="HGP創英ﾌﾟﾚｾﾞﾝｽEB" pitchFamily="18" charset="-128"/>
              </a:rPr>
              <a:t>【</a:t>
            </a:r>
            <a:r>
              <a:rPr lang="ja-JP" altLang="en-US" sz="1600" dirty="0" smtClean="0">
                <a:latin typeface="HGP創英ﾌﾟﾚｾﾞﾝｽEB" pitchFamily="18" charset="-128"/>
                <a:ea typeface="HGP創英ﾌﾟﾚｾﾞﾝｽEB" pitchFamily="18" charset="-128"/>
              </a:rPr>
              <a:t>枝廣の役割</a:t>
            </a:r>
            <a:r>
              <a:rPr lang="en-US" altLang="ja-JP" sz="1600" dirty="0" smtClean="0">
                <a:latin typeface="HGP創英ﾌﾟﾚｾﾞﾝｽEB" pitchFamily="18" charset="-128"/>
                <a:ea typeface="HGP創英ﾌﾟﾚｾﾞﾝｽEB" pitchFamily="18" charset="-128"/>
              </a:rPr>
              <a:t>】</a:t>
            </a:r>
            <a:br>
              <a:rPr lang="en-US" altLang="ja-JP" sz="1600" dirty="0" smtClean="0">
                <a:latin typeface="HGP創英ﾌﾟﾚｾﾞﾝｽEB" pitchFamily="18" charset="-128"/>
                <a:ea typeface="HGP創英ﾌﾟﾚｾﾞﾝｽEB" pitchFamily="18" charset="-128"/>
              </a:rPr>
            </a:br>
            <a:r>
              <a:rPr lang="ja-JP" altLang="en-US" sz="1600" dirty="0" smtClean="0">
                <a:latin typeface="HGP創英ﾌﾟﾚｾﾞﾝｽEB" pitchFamily="18" charset="-128"/>
                <a:ea typeface="HGP創英ﾌﾟﾚｾﾞﾝｽEB" pitchFamily="18" charset="-128"/>
              </a:rPr>
              <a:t>テーマ</a:t>
            </a:r>
            <a:r>
              <a:rPr lang="ja-JP" altLang="en-US" sz="1600" dirty="0">
                <a:latin typeface="HGP創英ﾌﾟﾚｾﾞﾝｽEB" pitchFamily="18" charset="-128"/>
                <a:ea typeface="HGP創英ﾌﾟﾚｾﾞﾝｽEB" pitchFamily="18" charset="-128"/>
              </a:rPr>
              <a:t>に</a:t>
            </a:r>
            <a:r>
              <a:rPr lang="ja-JP" altLang="en-US" sz="1600" dirty="0" smtClean="0">
                <a:latin typeface="HGP創英ﾌﾟﾚｾﾞﾝｽEB" pitchFamily="18" charset="-128"/>
                <a:ea typeface="HGP創英ﾌﾟﾚｾﾞﾝｽEB" pitchFamily="18" charset="-128"/>
              </a:rPr>
              <a:t>ついて、専門的</a:t>
            </a:r>
            <a:r>
              <a:rPr lang="ja-JP" altLang="en-US" sz="1600" dirty="0">
                <a:latin typeface="HGP創英ﾌﾟﾚｾﾞﾝｽEB" pitchFamily="18" charset="-128"/>
                <a:ea typeface="HGP創英ﾌﾟﾚｾﾞﾝｽEB" pitchFamily="18" charset="-128"/>
              </a:rPr>
              <a:t>見地から意見や助言を提供するための専門家</a:t>
            </a:r>
            <a:r>
              <a:rPr lang="ja-JP" altLang="en-US" sz="1600" dirty="0" smtClean="0">
                <a:latin typeface="HGP創英ﾌﾟﾚｾﾞﾝｽEB" pitchFamily="18" charset="-128"/>
                <a:ea typeface="HGP創英ﾌﾟﾚｾﾞﾝｽEB" pitchFamily="18" charset="-128"/>
              </a:rPr>
              <a:t>委員に就任。討論フォーラムでの登壇や小グループ</a:t>
            </a:r>
            <a:r>
              <a:rPr lang="ja-JP" altLang="en-US" sz="1600" dirty="0">
                <a:latin typeface="HGP創英ﾌﾟﾚｾﾞﾝｽEB" pitchFamily="18" charset="-128"/>
                <a:ea typeface="HGP創英ﾌﾟﾚｾﾞﾝｽEB" pitchFamily="18" charset="-128"/>
              </a:rPr>
              <a:t>からの質問に</a:t>
            </a:r>
            <a:r>
              <a:rPr lang="ja-JP" altLang="en-US" sz="1600" dirty="0" smtClean="0">
                <a:latin typeface="HGP創英ﾌﾟﾚｾﾞﾝｽEB" pitchFamily="18" charset="-128"/>
                <a:ea typeface="HGP創英ﾌﾟﾚｾﾞﾝｽEB" pitchFamily="18" charset="-128"/>
              </a:rPr>
              <a:t>答えた。</a:t>
            </a:r>
            <a:endParaRPr kumimoji="1" lang="ja-JP" altLang="en-US" sz="1600" dirty="0">
              <a:latin typeface="HGP創英ﾌﾟﾚｾﾞﾝｽEB" pitchFamily="18" charset="-128"/>
              <a:ea typeface="HGP創英ﾌﾟﾚｾﾞﾝｽEB" pitchFamily="18" charset="-128"/>
            </a:endParaRPr>
          </a:p>
        </p:txBody>
      </p:sp>
      <p:pic>
        <p:nvPicPr>
          <p:cNvPr id="10" name="図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4866675"/>
            <a:ext cx="2559185" cy="1704417"/>
          </a:xfrm>
          <a:prstGeom prst="rect">
            <a:avLst/>
          </a:prstGeom>
        </p:spPr>
      </p:pic>
      <p:pic>
        <p:nvPicPr>
          <p:cNvPr id="11" name="図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89739" y="4866675"/>
            <a:ext cx="2565857" cy="1708321"/>
          </a:xfrm>
          <a:prstGeom prst="rect">
            <a:avLst/>
          </a:prstGeom>
        </p:spPr>
      </p:pic>
      <p:pic>
        <p:nvPicPr>
          <p:cNvPr id="12" name="図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26806" y="4870579"/>
            <a:ext cx="2559994" cy="1704417"/>
          </a:xfrm>
          <a:prstGeom prst="rect">
            <a:avLst/>
          </a:prstGeom>
        </p:spPr>
      </p:pic>
      <p:sp>
        <p:nvSpPr>
          <p:cNvPr id="13" name="正方形/長方形 12"/>
          <p:cNvSpPr/>
          <p:nvPr/>
        </p:nvSpPr>
        <p:spPr>
          <a:xfrm>
            <a:off x="454089" y="192055"/>
            <a:ext cx="4224233"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対話・共創活動事例（行政・企業・市民）</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2642380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3502" y="832587"/>
            <a:ext cx="8808098" cy="1183437"/>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ja-JP" altLang="en-US" dirty="0"/>
              <a:t>再生可能エネルギー発電事業を通じた</a:t>
            </a:r>
            <a:br>
              <a:rPr lang="ja-JP" altLang="en-US" dirty="0"/>
            </a:br>
            <a:r>
              <a:rPr lang="ja-JP" altLang="en-US" dirty="0"/>
              <a:t>地域活性化モデル</a:t>
            </a:r>
            <a:r>
              <a:rPr lang="ja-JP" altLang="en-US" dirty="0" smtClean="0"/>
              <a:t>開発支援調査事業</a:t>
            </a:r>
            <a:endParaRPr kumimoji="1" lang="ja-JP" altLang="en-US" dirty="0">
              <a:effectLst>
                <a:outerShdw blurRad="38100" dist="38100" dir="2700000" algn="tl">
                  <a:srgbClr val="000000">
                    <a:alpha val="43137"/>
                  </a:srgbClr>
                </a:outerShdw>
              </a:effectLst>
            </a:endParaRPr>
          </a:p>
        </p:txBody>
      </p:sp>
      <p:sp>
        <p:nvSpPr>
          <p:cNvPr id="8" name="コンテンツ プレースホルダ 2"/>
          <p:cNvSpPr>
            <a:spLocks noGrp="1"/>
          </p:cNvSpPr>
          <p:nvPr>
            <p:ph idx="1"/>
          </p:nvPr>
        </p:nvSpPr>
        <p:spPr>
          <a:xfrm>
            <a:off x="251925" y="2336800"/>
            <a:ext cx="6232851" cy="4306596"/>
          </a:xfrm>
        </p:spPr>
        <p:txBody>
          <a:bodyPr>
            <a:normAutofit fontScale="62500" lnSpcReduction="20000"/>
          </a:bodyPr>
          <a:lstStyle/>
          <a:p>
            <a:pPr>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日時</a:t>
            </a:r>
            <a:r>
              <a:rPr lang="en-US" altLang="ja-JP" dirty="0" smtClean="0">
                <a:latin typeface="HGS創英ﾌﾟﾚｾﾞﾝｽEB" pitchFamily="18" charset="-128"/>
                <a:ea typeface="HGS創英ﾌﾟﾚｾﾞﾝｽEB" pitchFamily="18" charset="-128"/>
              </a:rPr>
              <a:t>】2013</a:t>
            </a:r>
            <a:r>
              <a:rPr lang="ja-JP" altLang="en-US" dirty="0" smtClean="0">
                <a:latin typeface="HGS創英ﾌﾟﾚｾﾞﾝｽEB" pitchFamily="18" charset="-128"/>
                <a:ea typeface="HGS創英ﾌﾟﾚｾﾞﾝｽEB" pitchFamily="18" charset="-128"/>
              </a:rPr>
              <a:t>年１月</a:t>
            </a:r>
            <a:endParaRPr lang="en-US" altLang="ja-JP" dirty="0" smtClean="0">
              <a:latin typeface="HGS創英ﾌﾟﾚｾﾞﾝｽEB" pitchFamily="18" charset="-128"/>
              <a:ea typeface="HGS創英ﾌﾟﾚｾﾞﾝｽEB" pitchFamily="18" charset="-128"/>
            </a:endParaRPr>
          </a:p>
          <a:p>
            <a:pPr>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場所</a:t>
            </a: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青森県八戸市</a:t>
            </a:r>
            <a:endParaRPr lang="en-US" altLang="ja-JP" dirty="0" smtClean="0">
              <a:latin typeface="HGS創英ﾌﾟﾚｾﾞﾝｽEB" pitchFamily="18" charset="-128"/>
              <a:ea typeface="HGS創英ﾌﾟﾚｾﾞﾝｽEB" pitchFamily="18" charset="-128"/>
            </a:endParaRPr>
          </a:p>
          <a:p>
            <a:pPr>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主催</a:t>
            </a: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株式会社駒井</a:t>
            </a:r>
            <a:r>
              <a:rPr lang="ja-JP" altLang="en-US" dirty="0">
                <a:latin typeface="HGS創英ﾌﾟﾚｾﾞﾝｽEB" pitchFamily="18" charset="-128"/>
                <a:ea typeface="HGS創英ﾌﾟﾚｾﾞﾝｽEB" pitchFamily="18" charset="-128"/>
              </a:rPr>
              <a:t>ハルテック</a:t>
            </a:r>
            <a:endParaRPr lang="en-US" altLang="ja-JP" dirty="0" smtClean="0">
              <a:latin typeface="HGS創英ﾌﾟﾚｾﾞﾝｽEB" pitchFamily="18" charset="-128"/>
              <a:ea typeface="HGS創英ﾌﾟﾚｾﾞﾝｽEB" pitchFamily="18" charset="-128"/>
            </a:endParaRPr>
          </a:p>
          <a:p>
            <a:pPr marL="0" indent="0">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目的</a:t>
            </a:r>
            <a:r>
              <a:rPr lang="en-US" altLang="ja-JP" dirty="0" smtClean="0">
                <a:latin typeface="HGS創英ﾌﾟﾚｾﾞﾝｽEB" pitchFamily="18" charset="-128"/>
                <a:ea typeface="HGS創英ﾌﾟﾚｾﾞﾝｽEB" pitchFamily="18" charset="-128"/>
              </a:rPr>
              <a:t>】</a:t>
            </a:r>
          </a:p>
          <a:p>
            <a:pPr marL="0" indent="0">
              <a:buNone/>
            </a:pPr>
            <a:r>
              <a:rPr lang="ja-JP" altLang="en-US" dirty="0">
                <a:latin typeface="HGS創英ﾌﾟﾚｾﾞﾝｽEB" pitchFamily="18" charset="-128"/>
                <a:ea typeface="HGS創英ﾌﾟﾚｾﾞﾝｽEB" pitchFamily="18" charset="-128"/>
              </a:rPr>
              <a:t>地元の</a:t>
            </a:r>
            <a:r>
              <a:rPr lang="en-US" altLang="ja-JP" dirty="0">
                <a:latin typeface="HGS創英ﾌﾟﾚｾﾞﾝｽEB" pitchFamily="18" charset="-128"/>
                <a:ea typeface="HGS創英ﾌﾟﾚｾﾞﾝｽEB" pitchFamily="18" charset="-128"/>
              </a:rPr>
              <a:t>NPO</a:t>
            </a:r>
            <a:r>
              <a:rPr lang="ja-JP" altLang="en-US" dirty="0">
                <a:latin typeface="HGS創英ﾌﾟﾚｾﾞﾝｽEB" pitchFamily="18" charset="-128"/>
                <a:ea typeface="HGS創英ﾌﾟﾚｾﾞﾝｽEB" pitchFamily="18" charset="-128"/>
              </a:rPr>
              <a:t>を中心に、「</a:t>
            </a:r>
            <a:r>
              <a:rPr lang="ja-JP" altLang="en-US" dirty="0" smtClean="0">
                <a:latin typeface="HGS創英ﾌﾟﾚｾﾞﾝｽEB" pitchFamily="18" charset="-128"/>
                <a:ea typeface="HGS創英ﾌﾟﾚｾﾞﾝｽEB" pitchFamily="18" charset="-128"/>
              </a:rPr>
              <a:t>風力</a:t>
            </a:r>
            <a:r>
              <a:rPr lang="ja-JP" altLang="en-US" dirty="0">
                <a:latin typeface="HGS創英ﾌﾟﾚｾﾞﾝｽEB" pitchFamily="18" charset="-128"/>
                <a:ea typeface="HGS創英ﾌﾟﾚｾﾞﾝｽEB" pitchFamily="18" charset="-128"/>
              </a:rPr>
              <a:t>発電を活用した</a:t>
            </a:r>
            <a:r>
              <a:rPr lang="ja-JP" altLang="en-US" dirty="0" smtClean="0">
                <a:latin typeface="HGS創英ﾌﾟﾚｾﾞﾝｽEB" pitchFamily="18" charset="-128"/>
                <a:ea typeface="HGS創英ﾌﾟﾚｾﾞﾝｽEB" pitchFamily="18" charset="-128"/>
              </a:rPr>
              <a:t>八戸港のにぎわいづくり」をテーマに、再生可能エネルギー関連企業、自治体、地元企業や金融機関など多様な組織が集まるワークショップを開催。対話のファシリテーターを担当。</a:t>
            </a:r>
            <a:endParaRPr lang="en-US" altLang="ja-JP" dirty="0">
              <a:latin typeface="HGS創英ﾌﾟﾚｾﾞﾝｽEB" pitchFamily="18" charset="-128"/>
              <a:ea typeface="HGS創英ﾌﾟﾚｾﾞﾝｽEB" pitchFamily="18" charset="-128"/>
            </a:endParaRPr>
          </a:p>
          <a:p>
            <a:pPr marL="0" indent="0">
              <a:spcBef>
                <a:spcPts val="1800"/>
              </a:spcBef>
              <a:buNone/>
            </a:pPr>
            <a:r>
              <a:rPr lang="ja-JP" altLang="en-US" dirty="0" smtClean="0">
                <a:latin typeface="HGS創英ﾌﾟﾚｾﾞﾝｽEB" pitchFamily="18" charset="-128"/>
                <a:ea typeface="HGS創英ﾌﾟﾚｾﾞﾝｽEB" pitchFamily="18" charset="-128"/>
              </a:rPr>
              <a:t>当初は風力発電に懐疑的なメンバーもいたが、「</a:t>
            </a:r>
            <a:r>
              <a:rPr lang="ja-JP" altLang="en-US" dirty="0">
                <a:latin typeface="HGS創英ﾌﾟﾚｾﾞﾝｽEB" pitchFamily="18" charset="-128"/>
                <a:ea typeface="HGS創英ﾌﾟﾚｾﾞﾝｽEB" pitchFamily="18" charset="-128"/>
              </a:rPr>
              <a:t>この地域をどのようにしていきたいのか」という大きな未来像は共通であることを確認し、具体的</a:t>
            </a:r>
            <a:r>
              <a:rPr lang="ja-JP" altLang="en-US" dirty="0" smtClean="0">
                <a:latin typeface="HGS創英ﾌﾟﾚｾﾞﾝｽEB" pitchFamily="18" charset="-128"/>
                <a:ea typeface="HGS創英ﾌﾟﾚｾﾞﾝｽEB" pitchFamily="18" charset="-128"/>
              </a:rPr>
              <a:t>にどのように計画</a:t>
            </a:r>
            <a:r>
              <a:rPr lang="ja-JP" altLang="en-US" dirty="0" smtClean="0">
                <a:latin typeface="HGS創英ﾌﾟﾚｾﾞﾝｽEB" pitchFamily="18" charset="-128"/>
                <a:ea typeface="HGS創英ﾌﾟﾚｾﾞﾝｽEB" pitchFamily="18" charset="-128"/>
              </a:rPr>
              <a:t>を進めて</a:t>
            </a:r>
            <a:r>
              <a:rPr lang="ja-JP" altLang="en-US" dirty="0">
                <a:latin typeface="HGS創英ﾌﾟﾚｾﾞﾝｽEB" pitchFamily="18" charset="-128"/>
                <a:ea typeface="HGS創英ﾌﾟﾚｾﾞﾝｽEB" pitchFamily="18" charset="-128"/>
              </a:rPr>
              <a:t>いったらよいか、いろいろな</a:t>
            </a:r>
            <a:r>
              <a:rPr lang="ja-JP" altLang="en-US" dirty="0" smtClean="0">
                <a:latin typeface="HGS創英ﾌﾟﾚｾﾞﾝｽEB" pitchFamily="18" charset="-128"/>
                <a:ea typeface="HGS創英ﾌﾟﾚｾﾞﾝｽEB" pitchFamily="18" charset="-128"/>
              </a:rPr>
              <a:t>アイディアを出し合うことができた。</a:t>
            </a:r>
            <a:endParaRPr lang="en-US" altLang="ja-JP" dirty="0" smtClean="0">
              <a:latin typeface="HGS創英ﾌﾟﾚｾﾞﾝｽEB" pitchFamily="18" charset="-128"/>
              <a:ea typeface="HGS創英ﾌﾟﾚｾﾞﾝｽEB" pitchFamily="18" charset="-128"/>
            </a:endParaRPr>
          </a:p>
        </p:txBody>
      </p:sp>
      <p:sp>
        <p:nvSpPr>
          <p:cNvPr id="13" name="正方形/長方形 12"/>
          <p:cNvSpPr/>
          <p:nvPr/>
        </p:nvSpPr>
        <p:spPr>
          <a:xfrm>
            <a:off x="335902" y="350680"/>
            <a:ext cx="4224233"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a:t>
            </a:r>
            <a:r>
              <a:rPr lang="ja-JP" altLang="en-US" dirty="0">
                <a:solidFill>
                  <a:prstClr val="black"/>
                </a:solidFill>
              </a:rPr>
              <a:t>事例（行政・企業・</a:t>
            </a:r>
            <a:r>
              <a:rPr lang="ja-JP" altLang="en-US" dirty="0" smtClean="0">
                <a:solidFill>
                  <a:prstClr val="black"/>
                </a:solidFill>
              </a:rPr>
              <a:t>市民）</a:t>
            </a:r>
            <a:r>
              <a:rPr lang="en-US" altLang="ja-JP" dirty="0" smtClean="0">
                <a:solidFill>
                  <a:prstClr val="black"/>
                </a:solidFill>
              </a:rPr>
              <a:t>】</a:t>
            </a:r>
            <a:endParaRPr lang="ja-JP" altLang="en-US" dirty="0">
              <a:solidFill>
                <a:prstClr val="black"/>
              </a:solidFill>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95748" y="4568587"/>
            <a:ext cx="2059417" cy="1544563"/>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10234" y="2864498"/>
            <a:ext cx="2030446" cy="1522834"/>
          </a:xfrm>
          <a:prstGeom prst="rect">
            <a:avLst/>
          </a:prstGeom>
        </p:spPr>
      </p:pic>
    </p:spTree>
    <p:extLst>
      <p:ext uri="{BB962C8B-B14F-4D97-AF65-F5344CB8AC3E}">
        <p14:creationId xmlns:p14="http://schemas.microsoft.com/office/powerpoint/2010/main" val="2116369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1257" y="710677"/>
            <a:ext cx="8808098" cy="1183437"/>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ja-JP" altLang="en-US" dirty="0" smtClean="0"/>
              <a:t>「これからの柏崎とエネルギーを考える」シンポジウム</a:t>
            </a:r>
            <a:endParaRPr kumimoji="1" lang="ja-JP" altLang="en-US" dirty="0">
              <a:effectLst>
                <a:outerShdw blurRad="38100" dist="38100" dir="2700000" algn="tl">
                  <a:srgbClr val="000000">
                    <a:alpha val="43137"/>
                  </a:srgbClr>
                </a:outerShdw>
              </a:effectLst>
            </a:endParaRPr>
          </a:p>
        </p:txBody>
      </p:sp>
      <p:sp>
        <p:nvSpPr>
          <p:cNvPr id="8" name="コンテンツ プレースホルダ 2"/>
          <p:cNvSpPr>
            <a:spLocks noGrp="1"/>
          </p:cNvSpPr>
          <p:nvPr>
            <p:ph idx="1"/>
          </p:nvPr>
        </p:nvSpPr>
        <p:spPr>
          <a:xfrm>
            <a:off x="335902" y="2054678"/>
            <a:ext cx="8425543" cy="3150772"/>
          </a:xfrm>
        </p:spPr>
        <p:txBody>
          <a:bodyPr>
            <a:normAutofit fontScale="40000" lnSpcReduction="20000"/>
          </a:bodyPr>
          <a:lstStyle/>
          <a:p>
            <a:pPr>
              <a:buNone/>
            </a:pPr>
            <a:r>
              <a:rPr lang="en-US" altLang="ja-JP" b="0" dirty="0" smtClean="0">
                <a:latin typeface="HGS創英ﾌﾟﾚｾﾞﾝｽEB" pitchFamily="18" charset="-128"/>
                <a:ea typeface="HGS創英ﾌﾟﾚｾﾞﾝｽEB" pitchFamily="18" charset="-128"/>
              </a:rPr>
              <a:t>【</a:t>
            </a:r>
            <a:r>
              <a:rPr lang="ja-JP" altLang="en-US" b="0" dirty="0" smtClean="0">
                <a:latin typeface="HGS創英ﾌﾟﾚｾﾞﾝｽEB" pitchFamily="18" charset="-128"/>
                <a:ea typeface="HGS創英ﾌﾟﾚｾﾞﾝｽEB" pitchFamily="18" charset="-128"/>
              </a:rPr>
              <a:t>日</a:t>
            </a:r>
            <a:r>
              <a:rPr lang="ja-JP" altLang="en-US" b="0" dirty="0">
                <a:latin typeface="HGS創英ﾌﾟﾚｾﾞﾝｽEB" pitchFamily="18" charset="-128"/>
                <a:ea typeface="HGS創英ﾌﾟﾚｾﾞﾝｽEB" pitchFamily="18" charset="-128"/>
              </a:rPr>
              <a:t>　</a:t>
            </a:r>
            <a:r>
              <a:rPr lang="ja-JP" altLang="en-US" b="0" dirty="0" smtClean="0">
                <a:latin typeface="HGS創英ﾌﾟﾚｾﾞﾝｽEB" pitchFamily="18" charset="-128"/>
                <a:ea typeface="HGS創英ﾌﾟﾚｾﾞﾝｽEB" pitchFamily="18" charset="-128"/>
              </a:rPr>
              <a:t>時</a:t>
            </a:r>
            <a:r>
              <a:rPr lang="en-US" altLang="ja-JP" b="0" dirty="0" smtClean="0">
                <a:latin typeface="HGS創英ﾌﾟﾚｾﾞﾝｽEB" pitchFamily="18" charset="-128"/>
                <a:ea typeface="HGS創英ﾌﾟﾚｾﾞﾝｽEB" pitchFamily="18" charset="-128"/>
              </a:rPr>
              <a:t>】 </a:t>
            </a:r>
            <a:r>
              <a:rPr lang="ja-JP" altLang="en-US" b="0" dirty="0" smtClean="0">
                <a:latin typeface="HGS創英ﾌﾟﾚｾﾞﾝｽEB" pitchFamily="18" charset="-128"/>
                <a:ea typeface="HGS創英ﾌﾟﾚｾﾞﾝｽEB" pitchFamily="18" charset="-128"/>
              </a:rPr>
              <a:t>第１回　</a:t>
            </a:r>
            <a:r>
              <a:rPr lang="en-US" altLang="ja-JP" b="0" dirty="0" smtClean="0">
                <a:latin typeface="HGS創英ﾌﾟﾚｾﾞﾝｽEB" pitchFamily="18" charset="-128"/>
                <a:ea typeface="HGS創英ﾌﾟﾚｾﾞﾝｽEB" pitchFamily="18" charset="-128"/>
              </a:rPr>
              <a:t>2012</a:t>
            </a:r>
            <a:r>
              <a:rPr lang="ja-JP" altLang="en-US" b="0" dirty="0" smtClean="0">
                <a:latin typeface="HGS創英ﾌﾟﾚｾﾞﾝｽEB" pitchFamily="18" charset="-128"/>
                <a:ea typeface="HGS創英ﾌﾟﾚｾﾞﾝｽEB" pitchFamily="18" charset="-128"/>
              </a:rPr>
              <a:t>年９月</a:t>
            </a:r>
            <a:r>
              <a:rPr lang="en-US" altLang="ja-JP" b="0" dirty="0">
                <a:latin typeface="HGS創英ﾌﾟﾚｾﾞﾝｽEB" pitchFamily="18" charset="-128"/>
                <a:ea typeface="HGS創英ﾌﾟﾚｾﾞﾝｽEB" pitchFamily="18" charset="-128"/>
              </a:rPr>
              <a:t>28</a:t>
            </a:r>
            <a:r>
              <a:rPr lang="ja-JP" altLang="en-US" b="0" dirty="0">
                <a:latin typeface="HGS創英ﾌﾟﾚｾﾞﾝｽEB" pitchFamily="18" charset="-128"/>
                <a:ea typeface="HGS創英ﾌﾟﾚｾﾞﾝｽEB" pitchFamily="18" charset="-128"/>
              </a:rPr>
              <a:t>日（金）、</a:t>
            </a:r>
            <a:r>
              <a:rPr lang="en-US" altLang="ja-JP" b="0" dirty="0">
                <a:latin typeface="HGS創英ﾌﾟﾚｾﾞﾝｽEB" pitchFamily="18" charset="-128"/>
                <a:ea typeface="HGS創英ﾌﾟﾚｾﾞﾝｽEB" pitchFamily="18" charset="-128"/>
              </a:rPr>
              <a:t>29</a:t>
            </a:r>
            <a:r>
              <a:rPr lang="ja-JP" altLang="en-US" b="0" dirty="0">
                <a:latin typeface="HGS創英ﾌﾟﾚｾﾞﾝｽEB" pitchFamily="18" charset="-128"/>
                <a:ea typeface="HGS創英ﾌﾟﾚｾﾞﾝｽEB" pitchFamily="18" charset="-128"/>
              </a:rPr>
              <a:t>日（土</a:t>
            </a:r>
            <a:r>
              <a:rPr lang="ja-JP" altLang="en-US" b="0" dirty="0" smtClean="0">
                <a:latin typeface="HGS創英ﾌﾟﾚｾﾞﾝｽEB" pitchFamily="18" charset="-128"/>
                <a:ea typeface="HGS創英ﾌﾟﾚｾﾞﾝｽEB" pitchFamily="18" charset="-128"/>
              </a:rPr>
              <a:t>）、</a:t>
            </a:r>
            <a:endParaRPr lang="en-US" altLang="ja-JP" b="0" dirty="0" smtClean="0">
              <a:latin typeface="HGS創英ﾌﾟﾚｾﾞﾝｽEB" pitchFamily="18" charset="-128"/>
              <a:ea typeface="HGS創英ﾌﾟﾚｾﾞﾝｽEB" pitchFamily="18" charset="-128"/>
            </a:endParaRPr>
          </a:p>
          <a:p>
            <a:pPr marL="0" indent="0">
              <a:buNone/>
            </a:pPr>
            <a:r>
              <a:rPr lang="ja-JP" altLang="en-US" b="0" dirty="0">
                <a:latin typeface="HGS創英ﾌﾟﾚｾﾞﾝｽEB" pitchFamily="18" charset="-128"/>
                <a:ea typeface="HGS創英ﾌﾟﾚｾﾞﾝｽEB" pitchFamily="18" charset="-128"/>
              </a:rPr>
              <a:t>　</a:t>
            </a:r>
            <a:r>
              <a:rPr lang="ja-JP" altLang="en-US" b="0" dirty="0" smtClean="0">
                <a:latin typeface="HGS創英ﾌﾟﾚｾﾞﾝｽEB" pitchFamily="18" charset="-128"/>
                <a:ea typeface="HGS創英ﾌﾟﾚｾﾞﾝｽEB" pitchFamily="18" charset="-128"/>
              </a:rPr>
              <a:t>　　　　 第２回　</a:t>
            </a:r>
            <a:r>
              <a:rPr lang="en-US" altLang="ja-JP" b="0" dirty="0" smtClean="0">
                <a:latin typeface="HGS創英ﾌﾟﾚｾﾞﾝｽEB" pitchFamily="18" charset="-128"/>
                <a:ea typeface="HGS創英ﾌﾟﾚｾﾞﾝｽEB" pitchFamily="18" charset="-128"/>
              </a:rPr>
              <a:t>2013</a:t>
            </a:r>
            <a:r>
              <a:rPr lang="ja-JP" altLang="en-US" b="0" dirty="0" smtClean="0">
                <a:latin typeface="HGS創英ﾌﾟﾚｾﾞﾝｽEB" pitchFamily="18" charset="-128"/>
                <a:ea typeface="HGS創英ﾌﾟﾚｾﾞﾝｽEB" pitchFamily="18" charset="-128"/>
              </a:rPr>
              <a:t>年３月</a:t>
            </a:r>
            <a:r>
              <a:rPr lang="en-US" altLang="ja-JP" b="0" dirty="0" smtClean="0">
                <a:latin typeface="HGS創英ﾌﾟﾚｾﾞﾝｽEB" pitchFamily="18" charset="-128"/>
                <a:ea typeface="HGS創英ﾌﾟﾚｾﾞﾝｽEB" pitchFamily="18" charset="-128"/>
              </a:rPr>
              <a:t>24</a:t>
            </a:r>
            <a:r>
              <a:rPr lang="ja-JP" altLang="en-US" b="0" dirty="0" smtClean="0">
                <a:latin typeface="HGS創英ﾌﾟﾚｾﾞﾝｽEB" pitchFamily="18" charset="-128"/>
                <a:ea typeface="HGS創英ﾌﾟﾚｾﾞﾝｽEB" pitchFamily="18" charset="-128"/>
              </a:rPr>
              <a:t>日（日）</a:t>
            </a:r>
            <a:endParaRPr lang="ja-JP" altLang="en-US" b="0" dirty="0">
              <a:latin typeface="HGS創英ﾌﾟﾚｾﾞﾝｽEB" pitchFamily="18" charset="-128"/>
              <a:ea typeface="HGS創英ﾌﾟﾚｾﾞﾝｽEB" pitchFamily="18" charset="-128"/>
            </a:endParaRPr>
          </a:p>
          <a:p>
            <a:pPr>
              <a:buNone/>
            </a:pPr>
            <a:r>
              <a:rPr lang="en-US" altLang="ja-JP" b="0" dirty="0" smtClean="0">
                <a:latin typeface="HGS創英ﾌﾟﾚｾﾞﾝｽEB" pitchFamily="18" charset="-128"/>
                <a:ea typeface="HGS創英ﾌﾟﾚｾﾞﾝｽEB" pitchFamily="18" charset="-128"/>
              </a:rPr>
              <a:t>【</a:t>
            </a:r>
            <a:r>
              <a:rPr lang="ja-JP" altLang="en-US" b="0" dirty="0" smtClean="0">
                <a:latin typeface="HGS創英ﾌﾟﾚｾﾞﾝｽEB" pitchFamily="18" charset="-128"/>
                <a:ea typeface="HGS創英ﾌﾟﾚｾﾞﾝｽEB" pitchFamily="18" charset="-128"/>
              </a:rPr>
              <a:t>会</a:t>
            </a:r>
            <a:r>
              <a:rPr lang="ja-JP" altLang="en-US" b="0" dirty="0">
                <a:latin typeface="HGS創英ﾌﾟﾚｾﾞﾝｽEB" pitchFamily="18" charset="-128"/>
                <a:ea typeface="HGS創英ﾌﾟﾚｾﾞﾝｽEB" pitchFamily="18" charset="-128"/>
              </a:rPr>
              <a:t>　</a:t>
            </a:r>
            <a:r>
              <a:rPr lang="ja-JP" altLang="en-US" b="0" dirty="0" smtClean="0">
                <a:latin typeface="HGS創英ﾌﾟﾚｾﾞﾝｽEB" pitchFamily="18" charset="-128"/>
                <a:ea typeface="HGS創英ﾌﾟﾚｾﾞﾝｽEB" pitchFamily="18" charset="-128"/>
              </a:rPr>
              <a:t>場</a:t>
            </a:r>
            <a:r>
              <a:rPr lang="en-US" altLang="ja-JP" b="0" dirty="0" smtClean="0">
                <a:latin typeface="HGS創英ﾌﾟﾚｾﾞﾝｽEB" pitchFamily="18" charset="-128"/>
                <a:ea typeface="HGS創英ﾌﾟﾚｾﾞﾝｽEB" pitchFamily="18" charset="-128"/>
              </a:rPr>
              <a:t>】 </a:t>
            </a:r>
            <a:r>
              <a:rPr lang="ja-JP" altLang="en-US" b="0" dirty="0" smtClean="0">
                <a:latin typeface="HGS創英ﾌﾟﾚｾﾞﾝｽEB" pitchFamily="18" charset="-128"/>
                <a:ea typeface="HGS創英ﾌﾟﾚｾﾞﾝｽEB" pitchFamily="18" charset="-128"/>
              </a:rPr>
              <a:t>柏崎市</a:t>
            </a:r>
            <a:r>
              <a:rPr lang="ja-JP" altLang="en-US" b="0" dirty="0">
                <a:latin typeface="HGS創英ﾌﾟﾚｾﾞﾝｽEB" pitchFamily="18" charset="-128"/>
                <a:ea typeface="HGS創英ﾌﾟﾚｾﾞﾝｽEB" pitchFamily="18" charset="-128"/>
              </a:rPr>
              <a:t>産業文化</a:t>
            </a:r>
            <a:r>
              <a:rPr lang="ja-JP" altLang="en-US" b="0" dirty="0" smtClean="0">
                <a:latin typeface="HGS創英ﾌﾟﾚｾﾞﾝｽEB" pitchFamily="18" charset="-128"/>
                <a:ea typeface="HGS創英ﾌﾟﾚｾﾞﾝｽEB" pitchFamily="18" charset="-128"/>
              </a:rPr>
              <a:t>会館</a:t>
            </a:r>
            <a:endParaRPr lang="en-US" altLang="ja-JP" b="0" dirty="0" smtClean="0">
              <a:latin typeface="HGS創英ﾌﾟﾚｾﾞﾝｽEB" pitchFamily="18" charset="-128"/>
              <a:ea typeface="HGS創英ﾌﾟﾚｾﾞﾝｽEB" pitchFamily="18" charset="-128"/>
            </a:endParaRPr>
          </a:p>
          <a:p>
            <a:pPr>
              <a:buNone/>
            </a:pPr>
            <a:r>
              <a:rPr lang="en-US" altLang="ja-JP" b="0" dirty="0" smtClean="0">
                <a:latin typeface="HGS創英ﾌﾟﾚｾﾞﾝｽEB" pitchFamily="18" charset="-128"/>
                <a:ea typeface="HGS創英ﾌﾟﾚｾﾞﾝｽEB" pitchFamily="18" charset="-128"/>
              </a:rPr>
              <a:t>【</a:t>
            </a:r>
            <a:r>
              <a:rPr lang="ja-JP" altLang="en-US" b="0" dirty="0" smtClean="0">
                <a:latin typeface="HGS創英ﾌﾟﾚｾﾞﾝｽEB" pitchFamily="18" charset="-128"/>
                <a:ea typeface="HGS創英ﾌﾟﾚｾﾞﾝｽEB" pitchFamily="18" charset="-128"/>
              </a:rPr>
              <a:t>主</a:t>
            </a:r>
            <a:r>
              <a:rPr lang="ja-JP" altLang="en-US" b="0" dirty="0">
                <a:latin typeface="HGS創英ﾌﾟﾚｾﾞﾝｽEB" pitchFamily="18" charset="-128"/>
                <a:ea typeface="HGS創英ﾌﾟﾚｾﾞﾝｽEB" pitchFamily="18" charset="-128"/>
              </a:rPr>
              <a:t>　</a:t>
            </a:r>
            <a:r>
              <a:rPr lang="ja-JP" altLang="en-US" b="0" dirty="0" smtClean="0">
                <a:latin typeface="HGS創英ﾌﾟﾚｾﾞﾝｽEB" pitchFamily="18" charset="-128"/>
                <a:ea typeface="HGS創英ﾌﾟﾚｾﾞﾝｽEB" pitchFamily="18" charset="-128"/>
              </a:rPr>
              <a:t>催</a:t>
            </a:r>
            <a:r>
              <a:rPr lang="en-US" altLang="ja-JP" b="0" dirty="0" smtClean="0">
                <a:latin typeface="HGS創英ﾌﾟﾚｾﾞﾝｽEB" pitchFamily="18" charset="-128"/>
                <a:ea typeface="HGS創英ﾌﾟﾚｾﾞﾝｽEB" pitchFamily="18" charset="-128"/>
              </a:rPr>
              <a:t>】 </a:t>
            </a:r>
            <a:r>
              <a:rPr lang="ja-JP" altLang="en-US" b="0" dirty="0" smtClean="0">
                <a:latin typeface="HGS創英ﾌﾟﾚｾﾞﾝｽEB" pitchFamily="18" charset="-128"/>
                <a:ea typeface="HGS創英ﾌﾟﾚｾﾞﾝｽEB" pitchFamily="18" charset="-128"/>
              </a:rPr>
              <a:t>柏崎市、これから</a:t>
            </a:r>
            <a:r>
              <a:rPr lang="ja-JP" altLang="en-US" b="0" dirty="0">
                <a:latin typeface="HGS創英ﾌﾟﾚｾﾞﾝｽEB" pitchFamily="18" charset="-128"/>
                <a:ea typeface="HGS創英ﾌﾟﾚｾﾞﾝｽEB" pitchFamily="18" charset="-128"/>
              </a:rPr>
              <a:t>の柏崎とエネルギーを考えるシンポジウム実行委員会</a:t>
            </a:r>
          </a:p>
          <a:p>
            <a:pPr marL="990600" indent="-990600">
              <a:buNone/>
            </a:pPr>
            <a:r>
              <a:rPr lang="en-US" altLang="ja-JP" b="0" dirty="0" smtClean="0">
                <a:latin typeface="HGS創英ﾌﾟﾚｾﾞﾝｽEB" pitchFamily="18" charset="-128"/>
                <a:ea typeface="HGS創英ﾌﾟﾚｾﾞﾝｽEB" pitchFamily="18" charset="-128"/>
              </a:rPr>
              <a:t>【</a:t>
            </a:r>
            <a:r>
              <a:rPr lang="ja-JP" altLang="en-US" b="0" dirty="0" smtClean="0">
                <a:latin typeface="HGS創英ﾌﾟﾚｾﾞﾝｽEB" pitchFamily="18" charset="-128"/>
                <a:ea typeface="HGS創英ﾌﾟﾚｾﾞﾝｽEB" pitchFamily="18" charset="-128"/>
              </a:rPr>
              <a:t>協</a:t>
            </a:r>
            <a:r>
              <a:rPr lang="ja-JP" altLang="en-US" b="0" dirty="0">
                <a:latin typeface="HGS創英ﾌﾟﾚｾﾞﾝｽEB" pitchFamily="18" charset="-128"/>
                <a:ea typeface="HGS創英ﾌﾟﾚｾﾞﾝｽEB" pitchFamily="18" charset="-128"/>
              </a:rPr>
              <a:t>　</a:t>
            </a:r>
            <a:r>
              <a:rPr lang="ja-JP" altLang="en-US" b="0" dirty="0" smtClean="0">
                <a:latin typeface="HGS創英ﾌﾟﾚｾﾞﾝｽEB" pitchFamily="18" charset="-128"/>
                <a:ea typeface="HGS創英ﾌﾟﾚｾﾞﾝｽEB" pitchFamily="18" charset="-128"/>
              </a:rPr>
              <a:t>力</a:t>
            </a:r>
            <a:r>
              <a:rPr lang="en-US" altLang="ja-JP" b="0" dirty="0" smtClean="0">
                <a:latin typeface="HGS創英ﾌﾟﾚｾﾞﾝｽEB" pitchFamily="18" charset="-128"/>
                <a:ea typeface="HGS創英ﾌﾟﾚｾﾞﾝｽEB" pitchFamily="18" charset="-128"/>
              </a:rPr>
              <a:t>】 </a:t>
            </a:r>
            <a:r>
              <a:rPr lang="ja-JP" altLang="en-US" b="0" dirty="0" smtClean="0">
                <a:latin typeface="HGS創英ﾌﾟﾚｾﾞﾝｽEB" pitchFamily="18" charset="-128"/>
                <a:ea typeface="HGS創英ﾌﾟﾚｾﾞﾝｽEB" pitchFamily="18" charset="-128"/>
              </a:rPr>
              <a:t>柏崎</a:t>
            </a:r>
            <a:r>
              <a:rPr lang="ja-JP" altLang="en-US" b="0" dirty="0">
                <a:latin typeface="HGS創英ﾌﾟﾚｾﾞﾝｽEB" pitchFamily="18" charset="-128"/>
                <a:ea typeface="HGS創英ﾌﾟﾚｾﾞﾝｽEB" pitchFamily="18" charset="-128"/>
              </a:rPr>
              <a:t>刈羽原子力発電所の透明性を確保する地域の会、柏崎市刈羽郡医師会</a:t>
            </a:r>
            <a:r>
              <a:rPr lang="ja-JP" altLang="en-US" b="0" dirty="0" smtClean="0">
                <a:latin typeface="HGS創英ﾌﾟﾚｾﾞﾝｽEB" pitchFamily="18" charset="-128"/>
                <a:ea typeface="HGS創英ﾌﾟﾚｾﾞﾝｽEB" pitchFamily="18" charset="-128"/>
              </a:rPr>
              <a:t>、柏崎市小中学校</a:t>
            </a:r>
            <a:r>
              <a:rPr lang="en-US" altLang="ja-JP" b="0" dirty="0">
                <a:latin typeface="HGS創英ﾌﾟﾚｾﾞﾝｽEB" pitchFamily="18" charset="-128"/>
                <a:ea typeface="HGS創英ﾌﾟﾚｾﾞﾝｽEB" pitchFamily="18" charset="-128"/>
              </a:rPr>
              <a:t>PTA</a:t>
            </a:r>
            <a:r>
              <a:rPr lang="ja-JP" altLang="en-US" b="0" dirty="0">
                <a:latin typeface="HGS創英ﾌﾟﾚｾﾞﾝｽEB" pitchFamily="18" charset="-128"/>
                <a:ea typeface="HGS創英ﾌﾟﾚｾﾞﾝｽEB" pitchFamily="18" charset="-128"/>
              </a:rPr>
              <a:t>連合会</a:t>
            </a:r>
            <a:r>
              <a:rPr lang="ja-JP" altLang="en-US" b="0" dirty="0" smtClean="0">
                <a:latin typeface="HGS創英ﾌﾟﾚｾﾞﾝｽEB" pitchFamily="18" charset="-128"/>
                <a:ea typeface="HGS創英ﾌﾟﾚｾﾞﾝｽEB" pitchFamily="18" charset="-128"/>
              </a:rPr>
              <a:t>、（社</a:t>
            </a:r>
            <a:r>
              <a:rPr lang="ja-JP" altLang="en-US" b="0" dirty="0">
                <a:latin typeface="HGS創英ﾌﾟﾚｾﾞﾝｽEB" pitchFamily="18" charset="-128"/>
                <a:ea typeface="HGS創英ﾌﾟﾚｾﾞﾝｽEB" pitchFamily="18" charset="-128"/>
              </a:rPr>
              <a:t>）柏崎青年会議所</a:t>
            </a:r>
            <a:r>
              <a:rPr lang="ja-JP" altLang="en-US" b="0" dirty="0" smtClean="0">
                <a:latin typeface="HGS創英ﾌﾟﾚｾﾞﾝｽEB" pitchFamily="18" charset="-128"/>
                <a:ea typeface="HGS創英ﾌﾟﾚｾﾞﾝｽEB" pitchFamily="18" charset="-128"/>
              </a:rPr>
              <a:t>、新潟</a:t>
            </a:r>
            <a:r>
              <a:rPr lang="ja-JP" altLang="en-US" b="0" dirty="0">
                <a:latin typeface="HGS創英ﾌﾟﾚｾﾞﾝｽEB" pitchFamily="18" charset="-128"/>
                <a:ea typeface="HGS創英ﾌﾟﾚｾﾞﾝｽEB" pitchFamily="18" charset="-128"/>
              </a:rPr>
              <a:t>産業大学・新潟工科大学</a:t>
            </a:r>
            <a:r>
              <a:rPr lang="ja-JP" altLang="en-US" b="0" dirty="0" smtClean="0">
                <a:latin typeface="HGS創英ﾌﾟﾚｾﾞﾝｽEB" pitchFamily="18" charset="-128"/>
                <a:ea typeface="HGS創英ﾌﾟﾚｾﾞﾝｽEB" pitchFamily="18" charset="-128"/>
              </a:rPr>
              <a:t>、みんな</a:t>
            </a:r>
            <a:r>
              <a:rPr lang="ja-JP" altLang="en-US" b="0" dirty="0">
                <a:latin typeface="HGS創英ﾌﾟﾚｾﾞﾝｽEB" pitchFamily="18" charset="-128"/>
                <a:ea typeface="HGS創英ﾌﾟﾚｾﾞﾝｽEB" pitchFamily="18" charset="-128"/>
              </a:rPr>
              <a:t>のエネルギー・環境会議（</a:t>
            </a:r>
            <a:r>
              <a:rPr lang="en-US" altLang="ja-JP" b="0" dirty="0">
                <a:latin typeface="HGS創英ﾌﾟﾚｾﾞﾝｽEB" pitchFamily="18" charset="-128"/>
                <a:ea typeface="HGS創英ﾌﾟﾚｾﾞﾝｽEB" pitchFamily="18" charset="-128"/>
              </a:rPr>
              <a:t>MEEC</a:t>
            </a:r>
            <a:r>
              <a:rPr lang="ja-JP" altLang="en-US" b="0" dirty="0" smtClean="0">
                <a:latin typeface="HGS創英ﾌﾟﾚｾﾞﾝｽEB" pitchFamily="18" charset="-128"/>
                <a:ea typeface="HGS創英ﾌﾟﾚｾﾞﾝｽEB" pitchFamily="18" charset="-128"/>
              </a:rPr>
              <a:t>）</a:t>
            </a:r>
            <a:endParaRPr lang="en-US" altLang="ja-JP" b="0" dirty="0" smtClean="0">
              <a:latin typeface="HGS創英ﾌﾟﾚｾﾞﾝｽEB" pitchFamily="18" charset="-128"/>
              <a:ea typeface="HGS創英ﾌﾟﾚｾﾞﾝｽEB" pitchFamily="18" charset="-128"/>
            </a:endParaRPr>
          </a:p>
          <a:p>
            <a:pPr>
              <a:buNone/>
            </a:pPr>
            <a:endParaRPr lang="en-US" altLang="ja-JP" b="0" dirty="0" smtClean="0">
              <a:latin typeface="HGS創英ﾌﾟﾚｾﾞﾝｽEB" pitchFamily="18" charset="-128"/>
              <a:ea typeface="HGS創英ﾌﾟﾚｾﾞﾝｽEB" pitchFamily="18" charset="-128"/>
            </a:endParaRPr>
          </a:p>
          <a:p>
            <a:pPr>
              <a:buNone/>
            </a:pPr>
            <a:r>
              <a:rPr lang="ja-JP" altLang="en-US" b="0" dirty="0" smtClean="0">
                <a:latin typeface="HGS創英ﾌﾟﾚｾﾞﾝｽEB" pitchFamily="18" charset="-128"/>
                <a:ea typeface="HGS創英ﾌﾟﾚｾﾞﾝｽEB" pitchFamily="18" charset="-128"/>
              </a:rPr>
              <a:t>９月</a:t>
            </a:r>
            <a:r>
              <a:rPr lang="en-US" altLang="ja-JP" b="0" dirty="0" smtClean="0">
                <a:latin typeface="HGS創英ﾌﾟﾚｾﾞﾝｽEB" pitchFamily="18" charset="-128"/>
                <a:ea typeface="HGS創英ﾌﾟﾚｾﾞﾝｽEB" pitchFamily="18" charset="-128"/>
              </a:rPr>
              <a:t>28</a:t>
            </a:r>
            <a:r>
              <a:rPr lang="ja-JP" altLang="en-US" b="0" dirty="0" smtClean="0">
                <a:latin typeface="HGS創英ﾌﾟﾚｾﾞﾝｽEB" pitchFamily="18" charset="-128"/>
                <a:ea typeface="HGS創英ﾌﾟﾚｾﾞﾝｽEB" pitchFamily="18" charset="-128"/>
              </a:rPr>
              <a:t>日（金）</a:t>
            </a:r>
            <a:r>
              <a:rPr lang="en-US" altLang="ja-JP" b="0" dirty="0" smtClean="0">
                <a:latin typeface="HGS創英ﾌﾟﾚｾﾞﾝｽEB" pitchFamily="18" charset="-128"/>
                <a:ea typeface="HGS創英ﾌﾟﾚｾﾞﾝｽEB" pitchFamily="18" charset="-128"/>
              </a:rPr>
              <a:t>【</a:t>
            </a:r>
            <a:r>
              <a:rPr lang="ja-JP" altLang="en-US" b="0" dirty="0" smtClean="0">
                <a:latin typeface="HGS創英ﾌﾟﾚｾﾞﾝｽEB" pitchFamily="18" charset="-128"/>
                <a:ea typeface="HGS創英ﾌﾟﾚｾﾞﾝｽEB" pitchFamily="18" charset="-128"/>
              </a:rPr>
              <a:t>セッション</a:t>
            </a:r>
            <a:r>
              <a:rPr lang="en-US" altLang="ja-JP" b="0" dirty="0">
                <a:latin typeface="HGS創英ﾌﾟﾚｾﾞﾝｽEB" pitchFamily="18" charset="-128"/>
                <a:ea typeface="HGS創英ﾌﾟﾚｾﾞﾝｽEB" pitchFamily="18" charset="-128"/>
              </a:rPr>
              <a:t>1】</a:t>
            </a:r>
            <a:r>
              <a:rPr lang="ja-JP" altLang="en-US" b="0" dirty="0">
                <a:latin typeface="HGS創英ﾌﾟﾚｾﾞﾝｽEB" pitchFamily="18" charset="-128"/>
                <a:ea typeface="HGS創英ﾌﾟﾚｾﾞﾝｽEB" pitchFamily="18" charset="-128"/>
              </a:rPr>
              <a:t>柏崎のこれまで、そして</a:t>
            </a:r>
            <a:r>
              <a:rPr lang="ja-JP" altLang="en-US" b="0" dirty="0" smtClean="0">
                <a:latin typeface="HGS創英ﾌﾟﾚｾﾞﾝｽEB" pitchFamily="18" charset="-128"/>
                <a:ea typeface="HGS創英ﾌﾟﾚｾﾞﾝｽEB" pitchFamily="18" charset="-128"/>
              </a:rPr>
              <a:t>これから</a:t>
            </a:r>
            <a:endParaRPr lang="en-US" altLang="ja-JP" b="0" dirty="0" smtClean="0">
              <a:latin typeface="HGS創英ﾌﾟﾚｾﾞﾝｽEB" pitchFamily="18" charset="-128"/>
              <a:ea typeface="HGS創英ﾌﾟﾚｾﾞﾝｽEB" pitchFamily="18" charset="-128"/>
            </a:endParaRPr>
          </a:p>
          <a:p>
            <a:pPr marL="0" indent="0">
              <a:buNone/>
              <a:tabLst>
                <a:tab pos="1257300" algn="l"/>
              </a:tabLst>
            </a:pPr>
            <a:r>
              <a:rPr lang="ja-JP" altLang="en-US" b="0" dirty="0">
                <a:latin typeface="HGS創英ﾌﾟﾚｾﾞﾝｽEB" pitchFamily="18" charset="-128"/>
                <a:ea typeface="HGS創英ﾌﾟﾚｾﾞﾝｽEB" pitchFamily="18" charset="-128"/>
              </a:rPr>
              <a:t>　</a:t>
            </a:r>
            <a:r>
              <a:rPr lang="ja-JP" altLang="en-US" b="0" dirty="0" smtClean="0">
                <a:latin typeface="HGS創英ﾌﾟﾚｾﾞﾝｽEB" pitchFamily="18" charset="-128"/>
                <a:ea typeface="HGS創英ﾌﾟﾚｾﾞﾝｽEB" pitchFamily="18" charset="-128"/>
              </a:rPr>
              <a:t>　　　</a:t>
            </a:r>
            <a:r>
              <a:rPr lang="en-US" altLang="ja-JP" b="0" dirty="0" smtClean="0">
                <a:latin typeface="HGS創英ﾌﾟﾚｾﾞﾝｽEB" pitchFamily="18" charset="-128"/>
                <a:ea typeface="HGS創英ﾌﾟﾚｾﾞﾝｽEB" pitchFamily="18" charset="-128"/>
              </a:rPr>
              <a:t>	</a:t>
            </a:r>
            <a:r>
              <a:rPr lang="ja-JP" altLang="en-US" b="0" dirty="0" smtClean="0">
                <a:latin typeface="HGS創英ﾌﾟﾚｾﾞﾝｽEB" pitchFamily="18" charset="-128"/>
                <a:ea typeface="HGS創英ﾌﾟﾚｾﾞﾝｽEB" pitchFamily="18" charset="-128"/>
              </a:rPr>
              <a:t>　　　モデレーター（司会）：</a:t>
            </a:r>
            <a:r>
              <a:rPr lang="ja-JP" altLang="en-US" b="0" dirty="0">
                <a:latin typeface="HGS創英ﾌﾟﾚｾﾞﾝｽEB" pitchFamily="18" charset="-128"/>
                <a:ea typeface="HGS創英ﾌﾟﾚｾﾞﾝｽEB" pitchFamily="18" charset="-128"/>
              </a:rPr>
              <a:t>枝廣　</a:t>
            </a:r>
            <a:r>
              <a:rPr lang="ja-JP" altLang="en-US" b="0" dirty="0" smtClean="0">
                <a:latin typeface="HGS創英ﾌﾟﾚｾﾞﾝｽEB" pitchFamily="18" charset="-128"/>
                <a:ea typeface="HGS創英ﾌﾟﾚｾﾞﾝｽEB" pitchFamily="18" charset="-128"/>
              </a:rPr>
              <a:t>淳子</a:t>
            </a:r>
            <a:r>
              <a:rPr lang="ja-JP" altLang="en-US" b="0" dirty="0">
                <a:latin typeface="HGS創英ﾌﾟﾚｾﾞﾝｽEB" pitchFamily="18" charset="-128"/>
                <a:ea typeface="HGS創英ﾌﾟﾚｾﾞﾝｽEB" pitchFamily="18" charset="-128"/>
              </a:rPr>
              <a:t>　</a:t>
            </a:r>
            <a:endParaRPr lang="en-US" altLang="ja-JP" b="0" dirty="0">
              <a:latin typeface="HGS創英ﾌﾟﾚｾﾞﾝｽEB" pitchFamily="18" charset="-128"/>
              <a:ea typeface="HGS創英ﾌﾟﾚｾﾞﾝｽEB" pitchFamily="18" charset="-128"/>
            </a:endParaRPr>
          </a:p>
          <a:p>
            <a:pPr marL="0" indent="0">
              <a:buNone/>
              <a:tabLst>
                <a:tab pos="1257300" algn="l"/>
              </a:tabLst>
            </a:pPr>
            <a:r>
              <a:rPr lang="ja-JP" altLang="en-US" b="0" dirty="0" smtClean="0">
                <a:latin typeface="HGS創英ﾌﾟﾚｾﾞﾝｽEB" pitchFamily="18" charset="-128"/>
                <a:ea typeface="HGS創英ﾌﾟﾚｾﾞﾝｽEB" pitchFamily="18" charset="-128"/>
              </a:rPr>
              <a:t>９月</a:t>
            </a:r>
            <a:r>
              <a:rPr lang="en-US" altLang="ja-JP" b="0" dirty="0" smtClean="0">
                <a:latin typeface="HGS創英ﾌﾟﾚｾﾞﾝｽEB" pitchFamily="18" charset="-128"/>
                <a:ea typeface="HGS創英ﾌﾟﾚｾﾞﾝｽEB" pitchFamily="18" charset="-128"/>
              </a:rPr>
              <a:t>29</a:t>
            </a:r>
            <a:r>
              <a:rPr lang="ja-JP" altLang="en-US" b="0" dirty="0" smtClean="0">
                <a:latin typeface="HGS創英ﾌﾟﾚｾﾞﾝｽEB" pitchFamily="18" charset="-128"/>
                <a:ea typeface="HGS創英ﾌﾟﾚｾﾞﾝｽEB" pitchFamily="18" charset="-128"/>
              </a:rPr>
              <a:t>日（土）</a:t>
            </a:r>
            <a:r>
              <a:rPr lang="en-US" altLang="ja-JP" b="0" dirty="0" smtClean="0">
                <a:latin typeface="HGS創英ﾌﾟﾚｾﾞﾝｽEB" pitchFamily="18" charset="-128"/>
                <a:ea typeface="HGS創英ﾌﾟﾚｾﾞﾝｽEB" pitchFamily="18" charset="-128"/>
              </a:rPr>
              <a:t>【</a:t>
            </a:r>
            <a:r>
              <a:rPr lang="ja-JP" altLang="en-US" b="0" dirty="0">
                <a:latin typeface="HGS創英ﾌﾟﾚｾﾞﾝｽEB" pitchFamily="18" charset="-128"/>
                <a:ea typeface="HGS創英ﾌﾟﾚｾﾞﾝｽEB" pitchFamily="18" charset="-128"/>
              </a:rPr>
              <a:t>セッション</a:t>
            </a:r>
            <a:r>
              <a:rPr lang="en-US" altLang="ja-JP" b="0" dirty="0">
                <a:latin typeface="HGS創英ﾌﾟﾚｾﾞﾝｽEB" pitchFamily="18" charset="-128"/>
                <a:ea typeface="HGS創英ﾌﾟﾚｾﾞﾝｽEB" pitchFamily="18" charset="-128"/>
              </a:rPr>
              <a:t>2】</a:t>
            </a:r>
            <a:r>
              <a:rPr lang="ja-JP" altLang="en-US" b="0" dirty="0">
                <a:latin typeface="HGS創英ﾌﾟﾚｾﾞﾝｽEB" pitchFamily="18" charset="-128"/>
                <a:ea typeface="HGS創英ﾌﾟﾚｾﾞﾝｽEB" pitchFamily="18" charset="-128"/>
              </a:rPr>
              <a:t>柏崎の未来をみんなで語ろう、</a:t>
            </a:r>
            <a:r>
              <a:rPr lang="ja-JP" altLang="en-US" b="0" dirty="0" smtClean="0">
                <a:latin typeface="HGS創英ﾌﾟﾚｾﾞﾝｽEB" pitchFamily="18" charset="-128"/>
                <a:ea typeface="HGS創英ﾌﾟﾚｾﾞﾝｽEB" pitchFamily="18" charset="-128"/>
              </a:rPr>
              <a:t>考えよう</a:t>
            </a:r>
            <a:endParaRPr lang="en-US" altLang="ja-JP" b="0" dirty="0" smtClean="0">
              <a:latin typeface="HGS創英ﾌﾟﾚｾﾞﾝｽEB" pitchFamily="18" charset="-128"/>
              <a:ea typeface="HGS創英ﾌﾟﾚｾﾞﾝｽEB" pitchFamily="18" charset="-128"/>
            </a:endParaRPr>
          </a:p>
          <a:p>
            <a:pPr marL="0" indent="0">
              <a:buNone/>
              <a:tabLst>
                <a:tab pos="1257300" algn="l"/>
              </a:tabLst>
            </a:pPr>
            <a:r>
              <a:rPr lang="ja-JP" altLang="en-US" b="0" dirty="0">
                <a:latin typeface="HGS創英ﾌﾟﾚｾﾞﾝｽEB" pitchFamily="18" charset="-128"/>
                <a:ea typeface="HGS創英ﾌﾟﾚｾﾞﾝｽEB" pitchFamily="18" charset="-128"/>
              </a:rPr>
              <a:t>　</a:t>
            </a:r>
            <a:r>
              <a:rPr lang="ja-JP" altLang="en-US" b="0" dirty="0" smtClean="0">
                <a:latin typeface="HGS創英ﾌﾟﾚｾﾞﾝｽEB" pitchFamily="18" charset="-128"/>
                <a:ea typeface="HGS創英ﾌﾟﾚｾﾞﾝｽEB" pitchFamily="18" charset="-128"/>
              </a:rPr>
              <a:t>　　　</a:t>
            </a:r>
            <a:r>
              <a:rPr lang="en-US" altLang="ja-JP" b="0" dirty="0" smtClean="0">
                <a:latin typeface="HGS創英ﾌﾟﾚｾﾞﾝｽEB" pitchFamily="18" charset="-128"/>
                <a:ea typeface="HGS創英ﾌﾟﾚｾﾞﾝｽEB" pitchFamily="18" charset="-128"/>
              </a:rPr>
              <a:t>	</a:t>
            </a:r>
            <a:r>
              <a:rPr lang="ja-JP" altLang="en-US" b="0" dirty="0" smtClean="0">
                <a:latin typeface="HGS創英ﾌﾟﾚｾﾞﾝｽEB" pitchFamily="18" charset="-128"/>
                <a:ea typeface="HGS創英ﾌﾟﾚｾﾞﾝｽEB" pitchFamily="18" charset="-128"/>
              </a:rPr>
              <a:t>　　　枝廣の講演と柏崎井戸端会議　（ファシリテーター：枝廣淳子）</a:t>
            </a:r>
            <a:endParaRPr lang="en-US" altLang="ja-JP" b="0" dirty="0" smtClean="0">
              <a:latin typeface="HGS創英ﾌﾟﾚｾﾞﾝｽEB" pitchFamily="18" charset="-128"/>
              <a:ea typeface="HGS創英ﾌﾟﾚｾﾞﾝｽEB" pitchFamily="18" charset="-128"/>
            </a:endParaRPr>
          </a:p>
          <a:p>
            <a:pPr marL="0" indent="0">
              <a:buNone/>
              <a:tabLst>
                <a:tab pos="1257300" algn="l"/>
              </a:tabLst>
            </a:pPr>
            <a:r>
              <a:rPr lang="ja-JP" altLang="en-US" b="0" dirty="0" smtClean="0">
                <a:latin typeface="HGS創英ﾌﾟﾚｾﾞﾝｽEB" pitchFamily="18" charset="-128"/>
                <a:ea typeface="HGS創英ﾌﾟﾚｾﾞﾝｽEB" pitchFamily="18" charset="-128"/>
              </a:rPr>
              <a:t>３月</a:t>
            </a:r>
            <a:r>
              <a:rPr lang="en-US" altLang="ja-JP" b="0" dirty="0" smtClean="0">
                <a:latin typeface="HGS創英ﾌﾟﾚｾﾞﾝｽEB" pitchFamily="18" charset="-128"/>
                <a:ea typeface="HGS創英ﾌﾟﾚｾﾞﾝｽEB" pitchFamily="18" charset="-128"/>
              </a:rPr>
              <a:t>24</a:t>
            </a:r>
            <a:r>
              <a:rPr lang="ja-JP" altLang="en-US" b="0" dirty="0" smtClean="0">
                <a:latin typeface="HGS創英ﾌﾟﾚｾﾞﾝｽEB" pitchFamily="18" charset="-128"/>
                <a:ea typeface="HGS創英ﾌﾟﾚｾﾞﾝｽEB" pitchFamily="18" charset="-128"/>
              </a:rPr>
              <a:t>日（日）　講演および参加者</a:t>
            </a:r>
            <a:r>
              <a:rPr lang="ja-JP" altLang="en-US" b="0" dirty="0">
                <a:latin typeface="HGS創英ﾌﾟﾚｾﾞﾝｽEB" pitchFamily="18" charset="-128"/>
                <a:ea typeface="HGS創英ﾌﾟﾚｾﾞﾝｽEB" pitchFamily="18" charset="-128"/>
              </a:rPr>
              <a:t>による</a:t>
            </a:r>
            <a:r>
              <a:rPr lang="ja-JP" altLang="en-US" b="0" dirty="0" smtClean="0">
                <a:latin typeface="HGS創英ﾌﾟﾚｾﾞﾝｽEB" pitchFamily="18" charset="-128"/>
                <a:ea typeface="HGS創英ﾌﾟﾚｾﾞﾝｽEB" pitchFamily="18" charset="-128"/>
              </a:rPr>
              <a:t>対話　（ファシリテーター：枝廣淳子</a:t>
            </a:r>
            <a:r>
              <a:rPr lang="ja-JP" altLang="en-US" b="0" dirty="0" smtClean="0">
                <a:latin typeface="HGS創英ﾌﾟﾚｾﾞﾝｽEB" pitchFamily="18" charset="-128"/>
                <a:ea typeface="HGS創英ﾌﾟﾚｾﾞﾝｽEB" pitchFamily="18" charset="-128"/>
              </a:rPr>
              <a:t>）</a:t>
            </a:r>
            <a:endParaRPr lang="en-US" altLang="ja-JP" b="0" dirty="0" smtClean="0">
              <a:latin typeface="HGS創英ﾌﾟﾚｾﾞﾝｽEB" pitchFamily="18" charset="-128"/>
              <a:ea typeface="HGS創英ﾌﾟﾚｾﾞﾝｽEB" pitchFamily="18" charset="-128"/>
            </a:endParaRPr>
          </a:p>
          <a:p>
            <a:pPr marL="0" indent="0">
              <a:buNone/>
              <a:tabLst>
                <a:tab pos="1257300" algn="l"/>
              </a:tabLst>
            </a:pPr>
            <a:endParaRPr lang="en-US" altLang="ja-JP" b="0" dirty="0" smtClean="0">
              <a:latin typeface="HGS創英ﾌﾟﾚｾﾞﾝｽEB" pitchFamily="18" charset="-128"/>
              <a:ea typeface="HGS創英ﾌﾟﾚｾﾞﾝｽEB" pitchFamily="18" charset="-128"/>
            </a:endParaRPr>
          </a:p>
          <a:p>
            <a:pPr marL="0" indent="0">
              <a:buNone/>
              <a:tabLst>
                <a:tab pos="1257300" algn="l"/>
              </a:tabLst>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関連サイト</a:t>
            </a:r>
            <a:r>
              <a:rPr lang="en-US" altLang="ja-JP" dirty="0">
                <a:latin typeface="HGS創英ﾌﾟﾚｾﾞﾝｽEB" pitchFamily="18" charset="-128"/>
                <a:ea typeface="HGS創英ﾌﾟﾚｾﾞﾝｽEB" pitchFamily="18" charset="-128"/>
              </a:rPr>
              <a:t>】</a:t>
            </a:r>
            <a:r>
              <a:rPr lang="en-US" altLang="ja-JP" dirty="0">
                <a:latin typeface="HGS創英ﾌﾟﾚｾﾞﾝｽEB" pitchFamily="18" charset="-128"/>
                <a:ea typeface="HGS創英ﾌﾟﾚｾﾞﾝｽEB" pitchFamily="18" charset="-128"/>
                <a:hlinkClick r:id="rId3"/>
              </a:rPr>
              <a:t>http://www.city.kashiwazaki.niigata.jp/detail/2299634802.html</a:t>
            </a:r>
            <a:endParaRPr kumimoji="1" lang="ja-JP" altLang="en-US" b="0" dirty="0">
              <a:latin typeface="HGS創英ﾌﾟﾚｾﾞﾝｽEB" pitchFamily="18" charset="-128"/>
              <a:ea typeface="HGS創英ﾌﾟﾚｾﾞﾝｽEB" pitchFamily="18" charset="-128"/>
            </a:endParaRPr>
          </a:p>
        </p:txBody>
      </p:sp>
      <p:sp>
        <p:nvSpPr>
          <p:cNvPr id="13" name="正方形/長方形 12"/>
          <p:cNvSpPr/>
          <p:nvPr/>
        </p:nvSpPr>
        <p:spPr>
          <a:xfrm>
            <a:off x="335902" y="248039"/>
            <a:ext cx="4277133"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a:t>
            </a:r>
            <a:r>
              <a:rPr lang="ja-JP" altLang="en-US" dirty="0">
                <a:solidFill>
                  <a:prstClr val="black"/>
                </a:solidFill>
              </a:rPr>
              <a:t>事例（行政・企業・市民） </a:t>
            </a:r>
            <a:r>
              <a:rPr lang="en-US" altLang="ja-JP" dirty="0" smtClean="0">
                <a:solidFill>
                  <a:prstClr val="black"/>
                </a:solidFill>
              </a:rPr>
              <a:t>】</a:t>
            </a:r>
            <a:endParaRPr lang="ja-JP" altLang="en-US" dirty="0">
              <a:solidFill>
                <a:prstClr val="black"/>
              </a:solidFill>
            </a:endParaRPr>
          </a:p>
        </p:txBody>
      </p:sp>
      <p:pic>
        <p:nvPicPr>
          <p:cNvPr id="3" name="図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5355" y="5174550"/>
            <a:ext cx="2329750" cy="1554900"/>
          </a:xfrm>
          <a:prstGeom prst="rect">
            <a:avLst/>
          </a:prstGeom>
        </p:spPr>
      </p:pic>
      <p:pic>
        <p:nvPicPr>
          <p:cNvPr id="9" name="図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66148" y="5174550"/>
            <a:ext cx="2286000" cy="1524000"/>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9380" y="5174551"/>
            <a:ext cx="2285999" cy="1523999"/>
          </a:xfrm>
          <a:prstGeom prst="rect">
            <a:avLst/>
          </a:prstGeom>
        </p:spPr>
      </p:pic>
    </p:spTree>
    <p:extLst>
      <p:ext uri="{BB962C8B-B14F-4D97-AF65-F5344CB8AC3E}">
        <p14:creationId xmlns:p14="http://schemas.microsoft.com/office/powerpoint/2010/main" val="3719194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1257" y="710677"/>
            <a:ext cx="8808098" cy="1183437"/>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ja-JP" altLang="en-US" dirty="0" smtClean="0"/>
              <a:t>「</a:t>
            </a:r>
            <a:r>
              <a:rPr lang="ja-JP" altLang="en-US" dirty="0"/>
              <a:t>明日</a:t>
            </a:r>
            <a:r>
              <a:rPr lang="ja-JP" altLang="en-US" dirty="0" smtClean="0"/>
              <a:t>の柏崎を考える」事業</a:t>
            </a:r>
            <a:r>
              <a:rPr lang="en-US" altLang="ja-JP" dirty="0" smtClean="0"/>
              <a:t/>
            </a:r>
            <a:br>
              <a:rPr lang="en-US" altLang="ja-JP" dirty="0" smtClean="0"/>
            </a:br>
            <a:r>
              <a:rPr lang="ja-JP" altLang="en-US" dirty="0"/>
              <a:t>～</a:t>
            </a:r>
            <a:r>
              <a:rPr lang="ja-JP" altLang="en-US" dirty="0" smtClean="0"/>
              <a:t>市民との対話～</a:t>
            </a:r>
            <a:endParaRPr kumimoji="1" lang="ja-JP" altLang="en-US" dirty="0">
              <a:effectLst>
                <a:outerShdw blurRad="38100" dist="38100" dir="2700000" algn="tl">
                  <a:srgbClr val="000000">
                    <a:alpha val="43137"/>
                  </a:srgbClr>
                </a:outerShdw>
              </a:effectLst>
            </a:endParaRPr>
          </a:p>
        </p:txBody>
      </p:sp>
      <p:sp>
        <p:nvSpPr>
          <p:cNvPr id="8" name="コンテンツ プレースホルダ 2"/>
          <p:cNvSpPr>
            <a:spLocks noGrp="1"/>
          </p:cNvSpPr>
          <p:nvPr>
            <p:ph idx="1"/>
          </p:nvPr>
        </p:nvSpPr>
        <p:spPr>
          <a:xfrm>
            <a:off x="335902" y="2054678"/>
            <a:ext cx="8808098" cy="3150772"/>
          </a:xfrm>
        </p:spPr>
        <p:txBody>
          <a:bodyPr>
            <a:normAutofit fontScale="40000" lnSpcReduction="20000"/>
          </a:bodyPr>
          <a:lstStyle/>
          <a:p>
            <a:pPr>
              <a:buNone/>
            </a:pPr>
            <a:r>
              <a:rPr lang="en-US" altLang="ja-JP" b="0" dirty="0" smtClean="0">
                <a:latin typeface="HGS創英ﾌﾟﾚｾﾞﾝｽEB" pitchFamily="18" charset="-128"/>
                <a:ea typeface="HGS創英ﾌﾟﾚｾﾞﾝｽEB" pitchFamily="18" charset="-128"/>
              </a:rPr>
              <a:t>【</a:t>
            </a:r>
            <a:r>
              <a:rPr lang="ja-JP" altLang="en-US" b="0" dirty="0" smtClean="0">
                <a:latin typeface="HGS創英ﾌﾟﾚｾﾞﾝｽEB" pitchFamily="18" charset="-128"/>
                <a:ea typeface="HGS創英ﾌﾟﾚｾﾞﾝｽEB" pitchFamily="18" charset="-128"/>
              </a:rPr>
              <a:t>日</a:t>
            </a:r>
            <a:r>
              <a:rPr lang="ja-JP" altLang="en-US" b="0" dirty="0">
                <a:latin typeface="HGS創英ﾌﾟﾚｾﾞﾝｽEB" pitchFamily="18" charset="-128"/>
                <a:ea typeface="HGS創英ﾌﾟﾚｾﾞﾝｽEB" pitchFamily="18" charset="-128"/>
              </a:rPr>
              <a:t>　</a:t>
            </a:r>
            <a:r>
              <a:rPr lang="ja-JP" altLang="en-US" b="0" dirty="0" smtClean="0">
                <a:latin typeface="HGS創英ﾌﾟﾚｾﾞﾝｽEB" pitchFamily="18" charset="-128"/>
                <a:ea typeface="HGS創英ﾌﾟﾚｾﾞﾝｽEB" pitchFamily="18" charset="-128"/>
              </a:rPr>
              <a:t>時</a:t>
            </a:r>
            <a:r>
              <a:rPr lang="en-US" altLang="ja-JP" b="0" dirty="0" smtClean="0">
                <a:latin typeface="HGS創英ﾌﾟﾚｾﾞﾝｽEB" pitchFamily="18" charset="-128"/>
                <a:ea typeface="HGS創英ﾌﾟﾚｾﾞﾝｽEB" pitchFamily="18" charset="-128"/>
              </a:rPr>
              <a:t>】</a:t>
            </a:r>
            <a:r>
              <a:rPr lang="ja-JP" altLang="en-US" b="0" dirty="0">
                <a:latin typeface="HGS創英ﾌﾟﾚｾﾞﾝｽEB" pitchFamily="18" charset="-128"/>
                <a:ea typeface="HGS創英ﾌﾟﾚｾﾞﾝｽEB" pitchFamily="18" charset="-128"/>
              </a:rPr>
              <a:t>出前講座</a:t>
            </a:r>
            <a:r>
              <a:rPr lang="ja-JP" altLang="en-US" b="0" dirty="0" smtClean="0">
                <a:latin typeface="HGS創英ﾌﾟﾚｾﾞﾝｽEB" pitchFamily="18" charset="-128"/>
                <a:ea typeface="HGS創英ﾌﾟﾚｾﾞﾝｽEB" pitchFamily="18" charset="-128"/>
              </a:rPr>
              <a:t>：</a:t>
            </a:r>
            <a:r>
              <a:rPr lang="en-US" altLang="ja-JP" b="0" dirty="0" smtClean="0">
                <a:latin typeface="HGS創英ﾌﾟﾚｾﾞﾝｽEB" pitchFamily="18" charset="-128"/>
                <a:ea typeface="HGS創英ﾌﾟﾚｾﾞﾝｽEB" pitchFamily="18" charset="-128"/>
              </a:rPr>
              <a:t>2013</a:t>
            </a:r>
            <a:r>
              <a:rPr lang="ja-JP" altLang="en-US" b="0" dirty="0" smtClean="0">
                <a:latin typeface="HGS創英ﾌﾟﾚｾﾞﾝｽEB" pitchFamily="18" charset="-128"/>
                <a:ea typeface="HGS創英ﾌﾟﾚｾﾞﾝｽEB" pitchFamily="18" charset="-128"/>
              </a:rPr>
              <a:t>年</a:t>
            </a:r>
            <a:r>
              <a:rPr lang="en-US" altLang="ja-JP" b="0" dirty="0" smtClean="0">
                <a:latin typeface="HGS創英ﾌﾟﾚｾﾞﾝｽEB" pitchFamily="18" charset="-128"/>
                <a:ea typeface="HGS創英ﾌﾟﾚｾﾞﾝｽEB" pitchFamily="18" charset="-128"/>
              </a:rPr>
              <a:t>10</a:t>
            </a:r>
            <a:r>
              <a:rPr lang="ja-JP" altLang="en-US" b="0" dirty="0">
                <a:latin typeface="HGS創英ﾌﾟﾚｾﾞﾝｽEB" pitchFamily="18" charset="-128"/>
                <a:ea typeface="HGS創英ﾌﾟﾚｾﾞﾝｽEB" pitchFamily="18" charset="-128"/>
              </a:rPr>
              <a:t>月</a:t>
            </a:r>
            <a:r>
              <a:rPr lang="en-US" altLang="ja-JP" b="0" dirty="0">
                <a:latin typeface="HGS創英ﾌﾟﾚｾﾞﾝｽEB" pitchFamily="18" charset="-128"/>
                <a:ea typeface="HGS創英ﾌﾟﾚｾﾞﾝｽEB" pitchFamily="18" charset="-128"/>
              </a:rPr>
              <a:t>16</a:t>
            </a:r>
            <a:r>
              <a:rPr lang="ja-JP" altLang="en-US" b="0" dirty="0">
                <a:latin typeface="HGS創英ﾌﾟﾚｾﾞﾝｽEB" pitchFamily="18" charset="-128"/>
                <a:ea typeface="HGS創英ﾌﾟﾚｾﾞﾝｽEB" pitchFamily="18" charset="-128"/>
              </a:rPr>
              <a:t>日（水）、</a:t>
            </a:r>
            <a:r>
              <a:rPr lang="en-US" altLang="ja-JP" b="0" dirty="0">
                <a:latin typeface="HGS創英ﾌﾟﾚｾﾞﾝｽEB" pitchFamily="18" charset="-128"/>
                <a:ea typeface="HGS創英ﾌﾟﾚｾﾞﾝｽEB" pitchFamily="18" charset="-128"/>
              </a:rPr>
              <a:t>11</a:t>
            </a:r>
            <a:r>
              <a:rPr lang="ja-JP" altLang="en-US" b="0" dirty="0">
                <a:latin typeface="HGS創英ﾌﾟﾚｾﾞﾝｽEB" pitchFamily="18" charset="-128"/>
                <a:ea typeface="HGS創英ﾌﾟﾚｾﾞﾝｽEB" pitchFamily="18" charset="-128"/>
              </a:rPr>
              <a:t>月７日（木）</a:t>
            </a:r>
            <a:endParaRPr lang="en-US" altLang="ja-JP" b="0" dirty="0">
              <a:latin typeface="HGS創英ﾌﾟﾚｾﾞﾝｽEB" pitchFamily="18" charset="-128"/>
              <a:ea typeface="HGS創英ﾌﾟﾚｾﾞﾝｽEB" pitchFamily="18" charset="-128"/>
            </a:endParaRPr>
          </a:p>
          <a:p>
            <a:pPr>
              <a:buNone/>
            </a:pPr>
            <a:r>
              <a:rPr lang="ja-JP" altLang="en-US" b="0" dirty="0" smtClean="0">
                <a:latin typeface="HGS創英ﾌﾟﾚｾﾞﾝｽEB" pitchFamily="18" charset="-128"/>
                <a:ea typeface="HGS創英ﾌﾟﾚｾﾞﾝｽEB" pitchFamily="18" charset="-128"/>
              </a:rPr>
              <a:t>　　　　　</a:t>
            </a:r>
            <a:r>
              <a:rPr lang="ja-JP" altLang="en-US" b="0" dirty="0" smtClean="0">
                <a:latin typeface="HGS創英ﾌﾟﾚｾﾞﾝｽEB" pitchFamily="18" charset="-128"/>
                <a:ea typeface="HGS創英ﾌﾟﾚｾﾞﾝｽEB" pitchFamily="18" charset="-128"/>
              </a:rPr>
              <a:t>講演会　：</a:t>
            </a:r>
            <a:r>
              <a:rPr lang="en-US" altLang="ja-JP" b="0" dirty="0" smtClean="0">
                <a:latin typeface="HGS創英ﾌﾟﾚｾﾞﾝｽEB" pitchFamily="18" charset="-128"/>
                <a:ea typeface="HGS創英ﾌﾟﾚｾﾞﾝｽEB" pitchFamily="18" charset="-128"/>
              </a:rPr>
              <a:t>2013</a:t>
            </a:r>
            <a:r>
              <a:rPr lang="ja-JP" altLang="en-US" b="0" dirty="0" smtClean="0">
                <a:latin typeface="HGS創英ﾌﾟﾚｾﾞﾝｽEB" pitchFamily="18" charset="-128"/>
                <a:ea typeface="HGS創英ﾌﾟﾚｾﾞﾝｽEB" pitchFamily="18" charset="-128"/>
              </a:rPr>
              <a:t>年</a:t>
            </a:r>
            <a:r>
              <a:rPr lang="en-US" altLang="ja-JP" b="0" dirty="0" smtClean="0">
                <a:latin typeface="HGS創英ﾌﾟﾚｾﾞﾝｽEB" pitchFamily="18" charset="-128"/>
                <a:ea typeface="HGS創英ﾌﾟﾚｾﾞﾝｽEB" pitchFamily="18" charset="-128"/>
              </a:rPr>
              <a:t>11</a:t>
            </a:r>
            <a:r>
              <a:rPr lang="ja-JP" altLang="en-US" b="0" dirty="0" smtClean="0">
                <a:latin typeface="HGS創英ﾌﾟﾚｾﾞﾝｽEB" pitchFamily="18" charset="-128"/>
                <a:ea typeface="HGS創英ﾌﾟﾚｾﾞﾝｽEB" pitchFamily="18" charset="-128"/>
              </a:rPr>
              <a:t>月</a:t>
            </a:r>
            <a:r>
              <a:rPr lang="en-US" altLang="ja-JP" b="0" dirty="0" smtClean="0">
                <a:latin typeface="HGS創英ﾌﾟﾚｾﾞﾝｽEB" pitchFamily="18" charset="-128"/>
                <a:ea typeface="HGS創英ﾌﾟﾚｾﾞﾝｽEB" pitchFamily="18" charset="-128"/>
              </a:rPr>
              <a:t>18</a:t>
            </a:r>
            <a:r>
              <a:rPr lang="ja-JP" altLang="en-US" b="0" dirty="0" smtClean="0">
                <a:latin typeface="HGS創英ﾌﾟﾚｾﾞﾝｽEB" pitchFamily="18" charset="-128"/>
                <a:ea typeface="HGS創英ﾌﾟﾚｾﾞﾝｽEB" pitchFamily="18" charset="-128"/>
              </a:rPr>
              <a:t>日（月）、シンポジウム：</a:t>
            </a:r>
            <a:r>
              <a:rPr lang="en-US" altLang="ja-JP" b="0" dirty="0" smtClean="0">
                <a:latin typeface="HGS創英ﾌﾟﾚｾﾞﾝｽEB" pitchFamily="18" charset="-128"/>
                <a:ea typeface="HGS創英ﾌﾟﾚｾﾞﾝｽEB" pitchFamily="18" charset="-128"/>
              </a:rPr>
              <a:t>11</a:t>
            </a:r>
            <a:r>
              <a:rPr lang="ja-JP" altLang="en-US" b="0" dirty="0" smtClean="0">
                <a:latin typeface="HGS創英ﾌﾟﾚｾﾞﾝｽEB" pitchFamily="18" charset="-128"/>
                <a:ea typeface="HGS創英ﾌﾟﾚｾﾞﾝｽEB" pitchFamily="18" charset="-128"/>
              </a:rPr>
              <a:t>月</a:t>
            </a:r>
            <a:r>
              <a:rPr lang="en-US" altLang="ja-JP" b="0" dirty="0" smtClean="0">
                <a:latin typeface="HGS創英ﾌﾟﾚｾﾞﾝｽEB" pitchFamily="18" charset="-128"/>
                <a:ea typeface="HGS創英ﾌﾟﾚｾﾞﾝｽEB" pitchFamily="18" charset="-128"/>
              </a:rPr>
              <a:t>24</a:t>
            </a:r>
            <a:r>
              <a:rPr lang="ja-JP" altLang="en-US" b="0" dirty="0" smtClean="0">
                <a:latin typeface="HGS創英ﾌﾟﾚｾﾞﾝｽEB" pitchFamily="18" charset="-128"/>
                <a:ea typeface="HGS創英ﾌﾟﾚｾﾞﾝｽEB" pitchFamily="18" charset="-128"/>
              </a:rPr>
              <a:t>日（日）</a:t>
            </a:r>
            <a:endParaRPr lang="en-US" altLang="ja-JP" b="0" dirty="0" smtClean="0">
              <a:latin typeface="HGS創英ﾌﾟﾚｾﾞﾝｽEB" pitchFamily="18" charset="-128"/>
              <a:ea typeface="HGS創英ﾌﾟﾚｾﾞﾝｽEB" pitchFamily="18" charset="-128"/>
            </a:endParaRPr>
          </a:p>
          <a:p>
            <a:pPr>
              <a:buNone/>
            </a:pPr>
            <a:r>
              <a:rPr lang="en-US" altLang="ja-JP" b="0" dirty="0" smtClean="0">
                <a:latin typeface="HGS創英ﾌﾟﾚｾﾞﾝｽEB" pitchFamily="18" charset="-128"/>
                <a:ea typeface="HGS創英ﾌﾟﾚｾﾞﾝｽEB" pitchFamily="18" charset="-128"/>
              </a:rPr>
              <a:t>【</a:t>
            </a:r>
            <a:r>
              <a:rPr lang="ja-JP" altLang="en-US" b="0" dirty="0" smtClean="0">
                <a:latin typeface="HGS創英ﾌﾟﾚｾﾞﾝｽEB" pitchFamily="18" charset="-128"/>
                <a:ea typeface="HGS創英ﾌﾟﾚｾﾞﾝｽEB" pitchFamily="18" charset="-128"/>
              </a:rPr>
              <a:t>主</a:t>
            </a:r>
            <a:r>
              <a:rPr lang="ja-JP" altLang="en-US" b="0" dirty="0">
                <a:latin typeface="HGS創英ﾌﾟﾚｾﾞﾝｽEB" pitchFamily="18" charset="-128"/>
                <a:ea typeface="HGS創英ﾌﾟﾚｾﾞﾝｽEB" pitchFamily="18" charset="-128"/>
              </a:rPr>
              <a:t>　</a:t>
            </a:r>
            <a:r>
              <a:rPr lang="ja-JP" altLang="en-US" b="0" dirty="0" smtClean="0">
                <a:latin typeface="HGS創英ﾌﾟﾚｾﾞﾝｽEB" pitchFamily="18" charset="-128"/>
                <a:ea typeface="HGS創英ﾌﾟﾚｾﾞﾝｽEB" pitchFamily="18" charset="-128"/>
              </a:rPr>
              <a:t>催</a:t>
            </a:r>
            <a:r>
              <a:rPr lang="en-US" altLang="ja-JP" b="0" dirty="0" smtClean="0">
                <a:latin typeface="HGS創英ﾌﾟﾚｾﾞﾝｽEB" pitchFamily="18" charset="-128"/>
                <a:ea typeface="HGS創英ﾌﾟﾚｾﾞﾝｽEB" pitchFamily="18" charset="-128"/>
              </a:rPr>
              <a:t>】 </a:t>
            </a:r>
            <a:r>
              <a:rPr lang="ja-JP" altLang="en-US" b="0" dirty="0" smtClean="0">
                <a:latin typeface="HGS創英ﾌﾟﾚｾﾞﾝｽEB" pitchFamily="18" charset="-128"/>
                <a:ea typeface="HGS創英ﾌﾟﾚｾﾞﾝｽEB" pitchFamily="18" charset="-128"/>
              </a:rPr>
              <a:t>柏崎市</a:t>
            </a:r>
            <a:endParaRPr lang="en-US" altLang="ja-JP" b="0" dirty="0">
              <a:latin typeface="HGS創英ﾌﾟﾚｾﾞﾝｽEB" pitchFamily="18" charset="-128"/>
              <a:ea typeface="HGS創英ﾌﾟﾚｾﾞﾝｽEB" pitchFamily="18" charset="-128"/>
            </a:endParaRPr>
          </a:p>
          <a:p>
            <a:pPr>
              <a:buNone/>
            </a:pPr>
            <a:r>
              <a:rPr lang="en-US" altLang="ja-JP" b="0" dirty="0" smtClean="0">
                <a:latin typeface="HGS創英ﾌﾟﾚｾﾞﾝｽEB" pitchFamily="18" charset="-128"/>
                <a:ea typeface="HGS創英ﾌﾟﾚｾﾞﾝｽEB" pitchFamily="18" charset="-128"/>
              </a:rPr>
              <a:t>【</a:t>
            </a:r>
            <a:r>
              <a:rPr lang="ja-JP" altLang="en-US" b="0" dirty="0" smtClean="0">
                <a:latin typeface="HGS創英ﾌﾟﾚｾﾞﾝｽEB" pitchFamily="18" charset="-128"/>
                <a:ea typeface="HGS創英ﾌﾟﾚｾﾞﾝｽEB" pitchFamily="18" charset="-128"/>
              </a:rPr>
              <a:t>協</a:t>
            </a:r>
            <a:r>
              <a:rPr lang="ja-JP" altLang="en-US" b="0" dirty="0">
                <a:latin typeface="HGS創英ﾌﾟﾚｾﾞﾝｽEB" pitchFamily="18" charset="-128"/>
                <a:ea typeface="HGS創英ﾌﾟﾚｾﾞﾝｽEB" pitchFamily="18" charset="-128"/>
              </a:rPr>
              <a:t>　</a:t>
            </a:r>
            <a:r>
              <a:rPr lang="ja-JP" altLang="en-US" b="0" dirty="0" smtClean="0">
                <a:latin typeface="HGS創英ﾌﾟﾚｾﾞﾝｽEB" pitchFamily="18" charset="-128"/>
                <a:ea typeface="HGS創英ﾌﾟﾚｾﾞﾝｽEB" pitchFamily="18" charset="-128"/>
              </a:rPr>
              <a:t>力</a:t>
            </a:r>
            <a:r>
              <a:rPr lang="en-US" altLang="ja-JP" b="0" dirty="0" smtClean="0">
                <a:latin typeface="HGS創英ﾌﾟﾚｾﾞﾝｽEB" pitchFamily="18" charset="-128"/>
                <a:ea typeface="HGS創英ﾌﾟﾚｾﾞﾝｽEB" pitchFamily="18" charset="-128"/>
              </a:rPr>
              <a:t>】 </a:t>
            </a:r>
            <a:r>
              <a:rPr lang="ja-JP" altLang="en-US" b="0" dirty="0" smtClean="0">
                <a:latin typeface="HGS創英ﾌﾟﾚｾﾞﾝｽEB" pitchFamily="18" charset="-128"/>
                <a:ea typeface="HGS創英ﾌﾟﾚｾﾞﾝｽEB" pitchFamily="18" charset="-128"/>
              </a:rPr>
              <a:t>柏崎</a:t>
            </a:r>
            <a:r>
              <a:rPr lang="ja-JP" altLang="en-US" b="0" dirty="0">
                <a:latin typeface="HGS創英ﾌﾟﾚｾﾞﾝｽEB" pitchFamily="18" charset="-128"/>
                <a:ea typeface="HGS創英ﾌﾟﾚｾﾞﾝｽEB" pitchFamily="18" charset="-128"/>
              </a:rPr>
              <a:t>刈羽原子力発電所の透明性を確保する地域の会、柏崎市刈羽郡医師会</a:t>
            </a:r>
            <a:r>
              <a:rPr lang="ja-JP" altLang="en-US" b="0" dirty="0" smtClean="0">
                <a:latin typeface="HGS創英ﾌﾟﾚｾﾞﾝｽEB" pitchFamily="18" charset="-128"/>
                <a:ea typeface="HGS創英ﾌﾟﾚｾﾞﾝｽEB" pitchFamily="18" charset="-128"/>
              </a:rPr>
              <a:t>、</a:t>
            </a:r>
            <a:endParaRPr lang="en-US" altLang="ja-JP" b="0" dirty="0" smtClean="0">
              <a:latin typeface="HGS創英ﾌﾟﾚｾﾞﾝｽEB" pitchFamily="18" charset="-128"/>
              <a:ea typeface="HGS創英ﾌﾟﾚｾﾞﾝｽEB" pitchFamily="18" charset="-128"/>
            </a:endParaRPr>
          </a:p>
          <a:p>
            <a:pPr>
              <a:buNone/>
            </a:pPr>
            <a:r>
              <a:rPr lang="ja-JP" altLang="en-US" b="0" dirty="0">
                <a:latin typeface="HGS創英ﾌﾟﾚｾﾞﾝｽEB" pitchFamily="18" charset="-128"/>
                <a:ea typeface="HGS創英ﾌﾟﾚｾﾞﾝｽEB" pitchFamily="18" charset="-128"/>
              </a:rPr>
              <a:t>　</a:t>
            </a:r>
            <a:r>
              <a:rPr lang="ja-JP" altLang="en-US" b="0" dirty="0" smtClean="0">
                <a:latin typeface="HGS創英ﾌﾟﾚｾﾞﾝｽEB" pitchFamily="18" charset="-128"/>
                <a:ea typeface="HGS創英ﾌﾟﾚｾﾞﾝｽEB" pitchFamily="18" charset="-128"/>
              </a:rPr>
              <a:t>　　　　 柏崎市小中学校</a:t>
            </a:r>
            <a:r>
              <a:rPr lang="en-US" altLang="ja-JP" b="0" dirty="0">
                <a:latin typeface="HGS創英ﾌﾟﾚｾﾞﾝｽEB" pitchFamily="18" charset="-128"/>
                <a:ea typeface="HGS創英ﾌﾟﾚｾﾞﾝｽEB" pitchFamily="18" charset="-128"/>
              </a:rPr>
              <a:t>PTA</a:t>
            </a:r>
            <a:r>
              <a:rPr lang="ja-JP" altLang="en-US" b="0" dirty="0">
                <a:latin typeface="HGS創英ﾌﾟﾚｾﾞﾝｽEB" pitchFamily="18" charset="-128"/>
                <a:ea typeface="HGS創英ﾌﾟﾚｾﾞﾝｽEB" pitchFamily="18" charset="-128"/>
              </a:rPr>
              <a:t>連合会</a:t>
            </a:r>
            <a:r>
              <a:rPr lang="ja-JP" altLang="en-US" b="0" dirty="0" smtClean="0">
                <a:latin typeface="HGS創英ﾌﾟﾚｾﾞﾝｽEB" pitchFamily="18" charset="-128"/>
                <a:ea typeface="HGS創英ﾌﾟﾚｾﾞﾝｽEB" pitchFamily="18" charset="-128"/>
              </a:rPr>
              <a:t>、（社</a:t>
            </a:r>
            <a:r>
              <a:rPr lang="ja-JP" altLang="en-US" b="0" dirty="0">
                <a:latin typeface="HGS創英ﾌﾟﾚｾﾞﾝｽEB" pitchFamily="18" charset="-128"/>
                <a:ea typeface="HGS創英ﾌﾟﾚｾﾞﾝｽEB" pitchFamily="18" charset="-128"/>
              </a:rPr>
              <a:t>）柏崎青年会議所</a:t>
            </a:r>
            <a:r>
              <a:rPr lang="ja-JP" altLang="en-US" b="0" dirty="0" smtClean="0">
                <a:latin typeface="HGS創英ﾌﾟﾚｾﾞﾝｽEB" pitchFamily="18" charset="-128"/>
                <a:ea typeface="HGS創英ﾌﾟﾚｾﾞﾝｽEB" pitchFamily="18" charset="-128"/>
              </a:rPr>
              <a:t>、新潟</a:t>
            </a:r>
            <a:r>
              <a:rPr lang="ja-JP" altLang="en-US" b="0" dirty="0">
                <a:latin typeface="HGS創英ﾌﾟﾚｾﾞﾝｽEB" pitchFamily="18" charset="-128"/>
                <a:ea typeface="HGS創英ﾌﾟﾚｾﾞﾝｽEB" pitchFamily="18" charset="-128"/>
              </a:rPr>
              <a:t>産業大学・新潟工科大学</a:t>
            </a:r>
            <a:r>
              <a:rPr lang="ja-JP" altLang="en-US" b="0" dirty="0" smtClean="0">
                <a:latin typeface="HGS創英ﾌﾟﾚｾﾞﾝｽEB" pitchFamily="18" charset="-128"/>
                <a:ea typeface="HGS創英ﾌﾟﾚｾﾞﾝｽEB" pitchFamily="18" charset="-128"/>
              </a:rPr>
              <a:t>、</a:t>
            </a:r>
            <a:endParaRPr lang="en-US" altLang="ja-JP" b="0" dirty="0" smtClean="0">
              <a:latin typeface="HGS創英ﾌﾟﾚｾﾞﾝｽEB" pitchFamily="18" charset="-128"/>
              <a:ea typeface="HGS創英ﾌﾟﾚｾﾞﾝｽEB" pitchFamily="18" charset="-128"/>
            </a:endParaRPr>
          </a:p>
          <a:p>
            <a:pPr>
              <a:buNone/>
            </a:pPr>
            <a:endParaRPr lang="en-US" altLang="ja-JP" b="0" dirty="0" smtClean="0">
              <a:latin typeface="HGS創英ﾌﾟﾚｾﾞﾝｽEB" pitchFamily="18" charset="-128"/>
              <a:ea typeface="HGS創英ﾌﾟﾚｾﾞﾝｽEB" pitchFamily="18" charset="-128"/>
            </a:endParaRPr>
          </a:p>
          <a:p>
            <a:pPr>
              <a:buNone/>
            </a:pPr>
            <a:r>
              <a:rPr lang="en-US" altLang="ja-JP" b="0" dirty="0" smtClean="0">
                <a:latin typeface="HGS創英ﾌﾟﾚｾﾞﾝｽEB" pitchFamily="18" charset="-128"/>
                <a:ea typeface="HGS創英ﾌﾟﾚｾﾞﾝｽEB" pitchFamily="18" charset="-128"/>
              </a:rPr>
              <a:t>※</a:t>
            </a:r>
            <a:r>
              <a:rPr lang="ja-JP" altLang="en-US" b="0" dirty="0" smtClean="0">
                <a:latin typeface="HGS創英ﾌﾟﾚｾﾞﾝｽEB" pitchFamily="18" charset="-128"/>
                <a:ea typeface="HGS創英ﾌﾟﾚｾﾞﾝｽEB" pitchFamily="18" charset="-128"/>
              </a:rPr>
              <a:t>講演会やシンポジウムを開催する前に、出前講座を開催し市民との対話の場を設けた。</a:t>
            </a:r>
            <a:endParaRPr lang="en-US" altLang="ja-JP" b="0" dirty="0" smtClean="0">
              <a:latin typeface="HGS創英ﾌﾟﾚｾﾞﾝｽEB" pitchFamily="18" charset="-128"/>
              <a:ea typeface="HGS創英ﾌﾟﾚｾﾞﾝｽEB" pitchFamily="18" charset="-128"/>
            </a:endParaRPr>
          </a:p>
          <a:p>
            <a:pPr>
              <a:buNone/>
            </a:pPr>
            <a:r>
              <a:rPr lang="en-US" altLang="ja-JP" b="0" dirty="0">
                <a:latin typeface="HGS創英ﾌﾟﾚｾﾞﾝｽEB" pitchFamily="18" charset="-128"/>
                <a:ea typeface="HGS創英ﾌﾟﾚｾﾞﾝｽEB" pitchFamily="18" charset="-128"/>
              </a:rPr>
              <a:t>10</a:t>
            </a:r>
            <a:r>
              <a:rPr lang="ja-JP" altLang="en-US" b="0" dirty="0">
                <a:latin typeface="HGS創英ﾌﾟﾚｾﾞﾝｽEB" pitchFamily="18" charset="-128"/>
                <a:ea typeface="HGS創英ﾌﾟﾚｾﾞﾝｽEB" pitchFamily="18" charset="-128"/>
              </a:rPr>
              <a:t>月</a:t>
            </a:r>
            <a:r>
              <a:rPr lang="en-US" altLang="ja-JP" b="0" dirty="0">
                <a:latin typeface="HGS創英ﾌﾟﾚｾﾞﾝｽEB" pitchFamily="18" charset="-128"/>
                <a:ea typeface="HGS創英ﾌﾟﾚｾﾞﾝｽEB" pitchFamily="18" charset="-128"/>
              </a:rPr>
              <a:t>16</a:t>
            </a:r>
            <a:r>
              <a:rPr lang="ja-JP" altLang="en-US" b="0" dirty="0">
                <a:latin typeface="HGS創英ﾌﾟﾚｾﾞﾝｽEB" pitchFamily="18" charset="-128"/>
                <a:ea typeface="HGS創英ﾌﾟﾚｾﾞﾝｽEB" pitchFamily="18" charset="-128"/>
              </a:rPr>
              <a:t>日（水</a:t>
            </a:r>
            <a:r>
              <a:rPr lang="ja-JP" altLang="en-US" b="0" dirty="0" smtClean="0">
                <a:latin typeface="HGS創英ﾌﾟﾚｾﾞﾝｽEB" pitchFamily="18" charset="-128"/>
                <a:ea typeface="HGS創英ﾌﾟﾚｾﾞﾝｽEB" pitchFamily="18" charset="-128"/>
              </a:rPr>
              <a:t>）対象</a:t>
            </a:r>
            <a:r>
              <a:rPr lang="ja-JP" altLang="en-US" b="0" dirty="0" smtClean="0">
                <a:latin typeface="HGS創英ﾌﾟﾚｾﾞﾝｽEB" pitchFamily="18" charset="-128"/>
                <a:ea typeface="HGS創英ﾌﾟﾚｾﾞﾝｽEB" pitchFamily="18" charset="-128"/>
              </a:rPr>
              <a:t>：新潟産業大学と新潟工科大学の大学生および市民の方</a:t>
            </a:r>
            <a:endParaRPr lang="en-US" altLang="ja-JP" b="0" dirty="0">
              <a:latin typeface="HGS創英ﾌﾟﾚｾﾞﾝｽEB" panose="02020800000000000000" pitchFamily="18" charset="-128"/>
              <a:ea typeface="HGS創英ﾌﾟﾚｾﾞﾝｽEB" panose="02020800000000000000" pitchFamily="18" charset="-128"/>
            </a:endParaRPr>
          </a:p>
          <a:p>
            <a:pPr>
              <a:buNone/>
            </a:pPr>
            <a:r>
              <a:rPr lang="ja-JP" altLang="en-US" b="0" dirty="0" smtClean="0">
                <a:latin typeface="HGS創英ﾌﾟﾚｾﾞﾝｽEB" panose="02020800000000000000" pitchFamily="18" charset="-128"/>
                <a:ea typeface="HGS創英ﾌﾟﾚｾﾞﾝｽEB" panose="02020800000000000000" pitchFamily="18" charset="-128"/>
              </a:rPr>
              <a:t>　　　　　　　</a:t>
            </a:r>
            <a:r>
              <a:rPr lang="ja-JP" altLang="en-US" b="0" dirty="0" smtClean="0">
                <a:latin typeface="HGS創英ﾌﾟﾚｾﾞﾝｽEB" panose="02020800000000000000" pitchFamily="18" charset="-128"/>
                <a:ea typeface="HGS創英ﾌﾟﾚｾﾞﾝｽEB" panose="02020800000000000000" pitchFamily="18" charset="-128"/>
              </a:rPr>
              <a:t> 対象</a:t>
            </a:r>
            <a:r>
              <a:rPr lang="ja-JP" altLang="en-US" b="0" dirty="0" smtClean="0">
                <a:latin typeface="HGS創英ﾌﾟﾚｾﾞﾝｽEB" panose="02020800000000000000" pitchFamily="18" charset="-128"/>
                <a:ea typeface="HGS創英ﾌﾟﾚｾﾞﾝｽEB" panose="02020800000000000000" pitchFamily="18" charset="-128"/>
              </a:rPr>
              <a:t>：一般</a:t>
            </a:r>
            <a:r>
              <a:rPr lang="ja-JP" altLang="en-US" b="0" dirty="0">
                <a:latin typeface="HGS創英ﾌﾟﾚｾﾞﾝｽEB" pitchFamily="18" charset="-128"/>
                <a:ea typeface="HGS創英ﾌﾟﾚｾﾞﾝｽEB" pitchFamily="18" charset="-128"/>
              </a:rPr>
              <a:t>社団法人柏崎青年</a:t>
            </a:r>
            <a:r>
              <a:rPr lang="ja-JP" altLang="en-US" b="0" dirty="0" smtClean="0">
                <a:latin typeface="HGS創英ﾌﾟﾚｾﾞﾝｽEB" pitchFamily="18" charset="-128"/>
                <a:ea typeface="HGS創英ﾌﾟﾚｾﾞﾝｽEB" pitchFamily="18" charset="-128"/>
              </a:rPr>
              <a:t>会議所の環境</a:t>
            </a:r>
            <a:r>
              <a:rPr lang="ja-JP" altLang="en-US" b="0" dirty="0">
                <a:latin typeface="HGS創英ﾌﾟﾚｾﾞﾝｽEB" pitchFamily="18" charset="-128"/>
                <a:ea typeface="HGS創英ﾌﾟﾚｾﾞﾝｽEB" pitchFamily="18" charset="-128"/>
              </a:rPr>
              <a:t>エネルギー委員会メンバーの</a:t>
            </a:r>
            <a:r>
              <a:rPr lang="ja-JP" altLang="en-US" b="0" dirty="0" smtClean="0">
                <a:latin typeface="HGS創英ﾌﾟﾚｾﾞﾝｽEB" pitchFamily="18" charset="-128"/>
                <a:ea typeface="HGS創英ﾌﾟﾚｾﾞﾝｽEB" pitchFamily="18" charset="-128"/>
              </a:rPr>
              <a:t>皆さん</a:t>
            </a:r>
            <a:endParaRPr lang="en-US" altLang="ja-JP" b="0" dirty="0" smtClean="0">
              <a:latin typeface="HGS創英ﾌﾟﾚｾﾞﾝｽEB" pitchFamily="18" charset="-128"/>
              <a:ea typeface="HGS創英ﾌﾟﾚｾﾞﾝｽEB" pitchFamily="18" charset="-128"/>
            </a:endParaRPr>
          </a:p>
          <a:p>
            <a:pPr>
              <a:buNone/>
            </a:pPr>
            <a:r>
              <a:rPr lang="en-US" altLang="ja-JP" b="0" dirty="0" smtClean="0">
                <a:latin typeface="HGS創英ﾌﾟﾚｾﾞﾝｽEB" pitchFamily="18" charset="-128"/>
                <a:ea typeface="HGS創英ﾌﾟﾚｾﾞﾝｽEB" pitchFamily="18" charset="-128"/>
              </a:rPr>
              <a:t>11</a:t>
            </a:r>
            <a:r>
              <a:rPr lang="ja-JP" altLang="en-US" b="0" dirty="0" smtClean="0">
                <a:latin typeface="HGS創英ﾌﾟﾚｾﾞﾝｽEB" pitchFamily="18" charset="-128"/>
                <a:ea typeface="HGS創英ﾌﾟﾚｾﾞﾝｽEB" pitchFamily="18" charset="-128"/>
              </a:rPr>
              <a:t>月７日（</a:t>
            </a:r>
            <a:r>
              <a:rPr lang="ja-JP" altLang="en-US" b="0" dirty="0">
                <a:latin typeface="HGS創英ﾌﾟﾚｾﾞﾝｽEB" pitchFamily="18" charset="-128"/>
                <a:ea typeface="HGS創英ﾌﾟﾚｾﾞﾝｽEB" pitchFamily="18" charset="-128"/>
              </a:rPr>
              <a:t>木</a:t>
            </a:r>
            <a:r>
              <a:rPr lang="ja-JP" altLang="en-US" b="0" dirty="0" smtClean="0">
                <a:latin typeface="HGS創英ﾌﾟﾚｾﾞﾝｽEB" pitchFamily="18" charset="-128"/>
                <a:ea typeface="HGS創英ﾌﾟﾚｾﾞﾝｽEB" pitchFamily="18" charset="-128"/>
              </a:rPr>
              <a:t>） 対象</a:t>
            </a:r>
            <a:r>
              <a:rPr lang="ja-JP" altLang="en-US" b="0" dirty="0" smtClean="0">
                <a:latin typeface="HGS創英ﾌﾟﾚｾﾞﾝｽEB" pitchFamily="18" charset="-128"/>
                <a:ea typeface="HGS創英ﾌﾟﾚｾﾞﾝｽEB" pitchFamily="18" charset="-128"/>
              </a:rPr>
              <a:t>：椎谷</a:t>
            </a:r>
            <a:r>
              <a:rPr lang="ja-JP" altLang="en-US" b="0" dirty="0">
                <a:latin typeface="HGS創英ﾌﾟﾚｾﾞﾝｽEB" pitchFamily="18" charset="-128"/>
                <a:ea typeface="HGS創英ﾌﾟﾚｾﾞﾝｽEB" pitchFamily="18" charset="-128"/>
              </a:rPr>
              <a:t>町内会をはじめとする市民の</a:t>
            </a:r>
            <a:r>
              <a:rPr lang="ja-JP" altLang="en-US" b="0" dirty="0" smtClean="0">
                <a:latin typeface="HGS創英ﾌﾟﾚｾﾞﾝｽEB" pitchFamily="18" charset="-128"/>
                <a:ea typeface="HGS創英ﾌﾟﾚｾﾞﾝｽEB" pitchFamily="18" charset="-128"/>
              </a:rPr>
              <a:t>皆さん</a:t>
            </a:r>
            <a:endParaRPr lang="en-US" altLang="ja-JP" b="0" dirty="0" smtClean="0">
              <a:latin typeface="HGS創英ﾌﾟﾚｾﾞﾝｽEB" pitchFamily="18" charset="-128"/>
              <a:ea typeface="HGS創英ﾌﾟﾚｾﾞﾝｽEB" pitchFamily="18" charset="-128"/>
            </a:endParaRPr>
          </a:p>
          <a:p>
            <a:pPr>
              <a:buNone/>
            </a:pPr>
            <a:r>
              <a:rPr lang="en-US" altLang="ja-JP" b="0" dirty="0" smtClean="0">
                <a:latin typeface="HGS創英ﾌﾟﾚｾﾞﾝｽEB" pitchFamily="18" charset="-128"/>
                <a:ea typeface="HGS創英ﾌﾟﾚｾﾞﾝｽEB" pitchFamily="18" charset="-128"/>
              </a:rPr>
              <a:t>11</a:t>
            </a:r>
            <a:r>
              <a:rPr lang="ja-JP" altLang="en-US" b="0" dirty="0" smtClean="0">
                <a:latin typeface="HGS創英ﾌﾟﾚｾﾞﾝｽEB" pitchFamily="18" charset="-128"/>
                <a:ea typeface="HGS創英ﾌﾟﾚｾﾞﾝｽEB" pitchFamily="18" charset="-128"/>
              </a:rPr>
              <a:t>月</a:t>
            </a:r>
            <a:r>
              <a:rPr lang="en-US" altLang="ja-JP" b="0" dirty="0" smtClean="0">
                <a:latin typeface="HGS創英ﾌﾟﾚｾﾞﾝｽEB" pitchFamily="18" charset="-128"/>
                <a:ea typeface="HGS創英ﾌﾟﾚｾﾞﾝｽEB" pitchFamily="18" charset="-128"/>
              </a:rPr>
              <a:t>18</a:t>
            </a:r>
            <a:r>
              <a:rPr lang="ja-JP" altLang="en-US" b="0" dirty="0" smtClean="0">
                <a:latin typeface="HGS創英ﾌﾟﾚｾﾞﾝｽEB" pitchFamily="18" charset="-128"/>
                <a:ea typeface="HGS創英ﾌﾟﾚｾﾞﾝｽEB" pitchFamily="18" charset="-128"/>
              </a:rPr>
              <a:t>日（</a:t>
            </a:r>
            <a:r>
              <a:rPr lang="ja-JP" altLang="en-US" b="0" dirty="0">
                <a:latin typeface="HGS創英ﾌﾟﾚｾﾞﾝｽEB" pitchFamily="18" charset="-128"/>
                <a:ea typeface="HGS創英ﾌﾟﾚｾﾞﾝｽEB" pitchFamily="18" charset="-128"/>
              </a:rPr>
              <a:t>月</a:t>
            </a:r>
            <a:r>
              <a:rPr lang="ja-JP" altLang="en-US" b="0" dirty="0" smtClean="0">
                <a:latin typeface="HGS創英ﾌﾟﾚｾﾞﾝｽEB" pitchFamily="18" charset="-128"/>
                <a:ea typeface="HGS創英ﾌﾟﾚｾﾞﾝｽEB" pitchFamily="18" charset="-128"/>
              </a:rPr>
              <a:t>）</a:t>
            </a:r>
            <a:r>
              <a:rPr lang="ja-JP" altLang="en-US" b="0" dirty="0" smtClean="0">
                <a:latin typeface="HGS創英ﾌﾟﾚｾﾞﾝｽEB" pitchFamily="18" charset="-128"/>
                <a:ea typeface="HGS創英ﾌﾟﾚｾﾞﾝｽEB" pitchFamily="18" charset="-128"/>
              </a:rPr>
              <a:t>講演会：</a:t>
            </a:r>
            <a:r>
              <a:rPr lang="ja-JP" altLang="en-US" b="0" dirty="0" smtClean="0">
                <a:latin typeface="HGS創英ﾌﾟﾚｾﾞﾝｽEB" pitchFamily="18" charset="-128"/>
                <a:ea typeface="HGS創英ﾌﾟﾚｾﾞﾝｽEB" pitchFamily="18" charset="-128"/>
              </a:rPr>
              <a:t>池上</a:t>
            </a:r>
            <a:r>
              <a:rPr lang="ja-JP" altLang="en-US" b="0" dirty="0">
                <a:latin typeface="HGS創英ﾌﾟﾚｾﾞﾝｽEB" pitchFamily="18" charset="-128"/>
                <a:ea typeface="HGS創英ﾌﾟﾚｾﾞﾝｽEB" pitchFamily="18" charset="-128"/>
              </a:rPr>
              <a:t>彰さんと考える「これからの柏崎とエネルギー」</a:t>
            </a:r>
          </a:p>
          <a:p>
            <a:pPr>
              <a:buNone/>
            </a:pPr>
            <a:r>
              <a:rPr lang="ja-JP" altLang="en-US" b="0" dirty="0" smtClean="0">
                <a:latin typeface="HGS創英ﾌﾟﾚｾﾞﾝｽEB" pitchFamily="18" charset="-128"/>
                <a:ea typeface="HGS創英ﾌﾟﾚｾﾞﾝｽEB" pitchFamily="18" charset="-128"/>
              </a:rPr>
              <a:t>　　　　　　　　　　　　　　　～</a:t>
            </a:r>
            <a:r>
              <a:rPr lang="ja-JP" altLang="en-US" b="0" dirty="0">
                <a:latin typeface="HGS創英ﾌﾟﾚｾﾞﾝｽEB" pitchFamily="18" charset="-128"/>
                <a:ea typeface="HGS創英ﾌﾟﾚｾﾞﾝｽEB" pitchFamily="18" charset="-128"/>
              </a:rPr>
              <a:t>エネルギー情勢の現状とこれから、そして柏崎</a:t>
            </a:r>
          </a:p>
          <a:p>
            <a:pPr>
              <a:buNone/>
            </a:pPr>
            <a:r>
              <a:rPr lang="en-US" altLang="ja-JP" b="0" dirty="0">
                <a:latin typeface="HGS創英ﾌﾟﾚｾﾞﾝｽEB" pitchFamily="18" charset="-128"/>
                <a:ea typeface="HGS創英ﾌﾟﾚｾﾞﾝｽEB" pitchFamily="18" charset="-128"/>
              </a:rPr>
              <a:t>11</a:t>
            </a:r>
            <a:r>
              <a:rPr lang="ja-JP" altLang="en-US" b="0" dirty="0">
                <a:latin typeface="HGS創英ﾌﾟﾚｾﾞﾝｽEB" pitchFamily="18" charset="-128"/>
                <a:ea typeface="HGS創英ﾌﾟﾚｾﾞﾝｽEB" pitchFamily="18" charset="-128"/>
              </a:rPr>
              <a:t>月</a:t>
            </a:r>
            <a:r>
              <a:rPr lang="en-US" altLang="ja-JP" b="0" dirty="0">
                <a:latin typeface="HGS創英ﾌﾟﾚｾﾞﾝｽEB" pitchFamily="18" charset="-128"/>
                <a:ea typeface="HGS創英ﾌﾟﾚｾﾞﾝｽEB" pitchFamily="18" charset="-128"/>
              </a:rPr>
              <a:t>24</a:t>
            </a:r>
            <a:r>
              <a:rPr lang="ja-JP" altLang="en-US" b="0" dirty="0">
                <a:latin typeface="HGS創英ﾌﾟﾚｾﾞﾝｽEB" pitchFamily="18" charset="-128"/>
                <a:ea typeface="HGS創英ﾌﾟﾚｾﾞﾝｽEB" pitchFamily="18" charset="-128"/>
              </a:rPr>
              <a:t>日（日</a:t>
            </a:r>
            <a:r>
              <a:rPr lang="ja-JP" altLang="en-US" b="0" dirty="0" smtClean="0">
                <a:latin typeface="HGS創英ﾌﾟﾚｾﾞﾝｽEB" pitchFamily="18" charset="-128"/>
                <a:ea typeface="HGS創英ﾌﾟﾚｾﾞﾝｽEB" pitchFamily="18" charset="-128"/>
              </a:rPr>
              <a:t>）</a:t>
            </a:r>
            <a:r>
              <a:rPr lang="ja-JP" altLang="en-US" b="0" dirty="0" smtClean="0">
                <a:latin typeface="HGS創英ﾌﾟﾚｾﾞﾝｽEB" pitchFamily="18" charset="-128"/>
                <a:ea typeface="HGS創英ﾌﾟﾚｾﾞﾝｽEB" pitchFamily="18" charset="-128"/>
              </a:rPr>
              <a:t>シンポジウム：</a:t>
            </a:r>
            <a:r>
              <a:rPr lang="ja-JP" altLang="en-US" b="0" dirty="0" smtClean="0">
                <a:latin typeface="HGS創英ﾌﾟﾚｾﾞﾝｽEB" pitchFamily="18" charset="-128"/>
                <a:ea typeface="HGS創英ﾌﾟﾚｾﾞﾝｽEB" pitchFamily="18" charset="-128"/>
              </a:rPr>
              <a:t>エネルギー</a:t>
            </a:r>
            <a:r>
              <a:rPr lang="ja-JP" altLang="en-US" b="0" dirty="0">
                <a:latin typeface="HGS創英ﾌﾟﾚｾﾞﾝｽEB" pitchFamily="18" charset="-128"/>
                <a:ea typeface="HGS創英ﾌﾟﾚｾﾞﾝｽEB" pitchFamily="18" charset="-128"/>
              </a:rPr>
              <a:t>と産業・私たちの暮らし～日本、そして柏崎を</a:t>
            </a:r>
            <a:r>
              <a:rPr lang="ja-JP" altLang="en-US" b="0" dirty="0" smtClean="0">
                <a:latin typeface="HGS創英ﾌﾟﾚｾﾞﾝｽEB" pitchFamily="18" charset="-128"/>
                <a:ea typeface="HGS創英ﾌﾟﾚｾﾞﾝｽEB" pitchFamily="18" charset="-128"/>
              </a:rPr>
              <a:t>考える</a:t>
            </a:r>
            <a:endParaRPr lang="en-US" altLang="ja-JP" b="0" dirty="0" smtClean="0">
              <a:latin typeface="HGS創英ﾌﾟﾚｾﾞﾝｽEB" pitchFamily="18" charset="-128"/>
              <a:ea typeface="HGS創英ﾌﾟﾚｾﾞﾝｽEB" pitchFamily="18" charset="-128"/>
            </a:endParaRPr>
          </a:p>
          <a:p>
            <a:pPr>
              <a:buNone/>
            </a:pPr>
            <a:endParaRPr lang="en-US" altLang="ja-JP" dirty="0">
              <a:latin typeface="HGS創英ﾌﾟﾚｾﾞﾝｽEB" pitchFamily="18" charset="-128"/>
              <a:ea typeface="HGS創英ﾌﾟﾚｾﾞﾝｽEB" pitchFamily="18" charset="-128"/>
            </a:endParaRPr>
          </a:p>
          <a:p>
            <a:pPr>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関連サイト</a:t>
            </a:r>
            <a:r>
              <a:rPr lang="en-US" altLang="ja-JP" dirty="0">
                <a:latin typeface="HGS創英ﾌﾟﾚｾﾞﾝｽEB" pitchFamily="18" charset="-128"/>
                <a:ea typeface="HGS創英ﾌﾟﾚｾﾞﾝｽEB" pitchFamily="18" charset="-128"/>
              </a:rPr>
              <a:t>】</a:t>
            </a:r>
            <a:r>
              <a:rPr lang="en-US" altLang="ja-JP" dirty="0">
                <a:latin typeface="HGS創英ﾌﾟﾚｾﾞﾝｽEB" pitchFamily="18" charset="-128"/>
                <a:ea typeface="HGS創英ﾌﾟﾚｾﾞﾝｽEB" pitchFamily="18" charset="-128"/>
                <a:hlinkClick r:id="rId3"/>
              </a:rPr>
              <a:t>http://www.city.kashiwazaki.niigata.jp/detail/2299634802.html</a:t>
            </a:r>
            <a:endParaRPr lang="ja-JP" altLang="en-US" b="0" dirty="0">
              <a:latin typeface="HGS創英ﾌﾟﾚｾﾞﾝｽEB" pitchFamily="18" charset="-128"/>
              <a:ea typeface="HGS創英ﾌﾟﾚｾﾞﾝｽEB" pitchFamily="18" charset="-128"/>
            </a:endParaRPr>
          </a:p>
        </p:txBody>
      </p:sp>
      <p:sp>
        <p:nvSpPr>
          <p:cNvPr id="13" name="正方形/長方形 12"/>
          <p:cNvSpPr/>
          <p:nvPr/>
        </p:nvSpPr>
        <p:spPr>
          <a:xfrm>
            <a:off x="335902" y="248039"/>
            <a:ext cx="4277133"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a:t>
            </a:r>
            <a:r>
              <a:rPr lang="ja-JP" altLang="en-US" dirty="0">
                <a:solidFill>
                  <a:prstClr val="black"/>
                </a:solidFill>
              </a:rPr>
              <a:t>事例（行政・企業・市民） </a:t>
            </a:r>
            <a:r>
              <a:rPr lang="en-US" altLang="ja-JP" dirty="0" smtClean="0">
                <a:solidFill>
                  <a:prstClr val="black"/>
                </a:solidFill>
              </a:rPr>
              <a:t>】</a:t>
            </a:r>
            <a:endParaRPr lang="ja-JP" altLang="en-US" dirty="0">
              <a:solidFill>
                <a:prstClr val="black"/>
              </a:solidFill>
            </a:endParaRPr>
          </a:p>
        </p:txBody>
      </p:sp>
      <p:pic>
        <p:nvPicPr>
          <p:cNvPr id="11" name="Picture 2" descr="D:\20131016第１２回写真\CIMG158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3596" y="5153390"/>
            <a:ext cx="2376264" cy="1549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2" descr="\\Lan-folder2\Share\e's\企業・団体・行政プロジェクト\◆柏崎市\出前講座\写真\P1050341-2.jpg"/>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121187"/>
            <a:ext cx="2304256" cy="15745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2" descr="D:\20131016第１２回写真\CIMG1571-2.jpg"/>
          <p:cNvPicPr/>
          <p:nvPr/>
        </p:nvPicPr>
        <p:blipFill>
          <a:blip r:embed="rId6">
            <a:extLst>
              <a:ext uri="{28A0092B-C50C-407E-A947-70E740481C1C}">
                <a14:useLocalDpi xmlns:a14="http://schemas.microsoft.com/office/drawing/2010/main" val="0"/>
              </a:ext>
            </a:extLst>
          </a:blip>
          <a:srcRect/>
          <a:stretch>
            <a:fillRect/>
          </a:stretch>
        </p:blipFill>
        <p:spPr bwMode="auto">
          <a:xfrm>
            <a:off x="611560" y="5153390"/>
            <a:ext cx="2304256" cy="15423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6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187"/>
            <a:ext cx="8229600" cy="1143000"/>
          </a:xfrm>
        </p:spPr>
        <p:txBody>
          <a:bodyPr/>
          <a:lstStyle/>
          <a:p>
            <a:r>
              <a:rPr lang="ja-JP" altLang="en-US" dirty="0"/>
              <a:t>共創</a:t>
            </a:r>
            <a:r>
              <a:rPr lang="ja-JP" altLang="en-US" dirty="0" smtClean="0"/>
              <a:t>の時代へ</a:t>
            </a:r>
            <a:endParaRPr kumimoji="1" lang="ja-JP" altLang="en-US" dirty="0"/>
          </a:p>
        </p:txBody>
      </p:sp>
      <p:sp>
        <p:nvSpPr>
          <p:cNvPr id="3" name="コンテンツ プレースホルダー 2"/>
          <p:cNvSpPr>
            <a:spLocks noGrp="1"/>
          </p:cNvSpPr>
          <p:nvPr>
            <p:ph idx="1"/>
          </p:nvPr>
        </p:nvSpPr>
        <p:spPr>
          <a:xfrm>
            <a:off x="376814" y="1557569"/>
            <a:ext cx="8395398" cy="4567668"/>
          </a:xfrm>
        </p:spPr>
        <p:txBody>
          <a:bodyPr>
            <a:noAutofit/>
          </a:bodyPr>
          <a:lstStyle/>
          <a:p>
            <a:pPr marL="0" indent="0">
              <a:lnSpc>
                <a:spcPct val="150000"/>
              </a:lnSpc>
              <a:buNone/>
            </a:pPr>
            <a:r>
              <a:rPr lang="ja-JP" altLang="en-US" sz="1800" dirty="0" smtClean="0"/>
              <a:t>　</a:t>
            </a:r>
            <a:r>
              <a:rPr lang="ja-JP" altLang="ja-JP" sz="1800" dirty="0" smtClean="0"/>
              <a:t>地球</a:t>
            </a:r>
            <a:r>
              <a:rPr lang="ja-JP" altLang="ja-JP" sz="1800" dirty="0"/>
              <a:t>温暖化やエネルギー問題をはじめ、私たちが直面している問題の多くは、１つの組織、１つのセクターだけでは解決できません。イーズ未来共創フォーラムでは、社会のさまざまなセクターによる対話・共創を通して問題解決が進められるよう、マルチステークホルダープロセス（</a:t>
            </a:r>
            <a:r>
              <a:rPr lang="en-US" altLang="ja-JP" sz="1800" dirty="0"/>
              <a:t>MSP</a:t>
            </a:r>
            <a:r>
              <a:rPr lang="ja-JP" altLang="ja-JP" sz="1800" dirty="0"/>
              <a:t>）や社会的な合意形成に向けての場づくりとプロセスのお手伝いをして</a:t>
            </a:r>
            <a:r>
              <a:rPr lang="ja-JP" altLang="ja-JP" sz="1800" dirty="0" smtClean="0"/>
              <a:t>います</a:t>
            </a:r>
            <a:r>
              <a:rPr lang="ja-JP" altLang="en-US" sz="1800" dirty="0" smtClean="0"/>
              <a:t>。</a:t>
            </a:r>
            <a:endParaRPr lang="en-US" altLang="ja-JP" sz="1800" dirty="0" smtClean="0"/>
          </a:p>
          <a:p>
            <a:pPr marL="0" indent="0">
              <a:lnSpc>
                <a:spcPct val="150000"/>
              </a:lnSpc>
              <a:buNone/>
            </a:pPr>
            <a:r>
              <a:rPr kumimoji="1" lang="ja-JP" altLang="en-US" sz="1800" dirty="0" smtClean="0"/>
              <a:t>　ここではお手伝いの事例をいくつかご紹介します。具体的な内容について、また貴組織の取り組みを私たちがどのようにお手伝いできるかなどについて、お気軽にお尋ねください。</a:t>
            </a:r>
            <a:endParaRPr kumimoji="1" lang="en-US" altLang="ja-JP" sz="1800" dirty="0" smtClean="0"/>
          </a:p>
          <a:p>
            <a:pPr marL="0" indent="0">
              <a:lnSpc>
                <a:spcPct val="150000"/>
              </a:lnSpc>
              <a:buNone/>
            </a:pPr>
            <a:r>
              <a:rPr lang="ja-JP" altLang="en-US" sz="1800" dirty="0"/>
              <a:t>　</a:t>
            </a:r>
            <a:r>
              <a:rPr lang="ja-JP" altLang="en-US" sz="1800" dirty="0" smtClean="0"/>
              <a:t>企業や団体など組織が、</a:t>
            </a:r>
            <a:r>
              <a:rPr lang="ja-JP" altLang="ja-JP" sz="1800" dirty="0" smtClean="0"/>
              <a:t>社会</a:t>
            </a:r>
            <a:r>
              <a:rPr lang="ja-JP" altLang="ja-JP" sz="1800" dirty="0"/>
              <a:t>との共創を通じて社会の問題解決を進めるとともに、社会とのやりとりを</a:t>
            </a:r>
            <a:r>
              <a:rPr lang="ja-JP" altLang="ja-JP" sz="1800" dirty="0" smtClean="0"/>
              <a:t>通して</a:t>
            </a:r>
            <a:r>
              <a:rPr lang="ja-JP" altLang="en-US" sz="1800" dirty="0" smtClean="0"/>
              <a:t>、次の競争優位の源泉と考えられている</a:t>
            </a:r>
            <a:r>
              <a:rPr lang="ja-JP" altLang="ja-JP" sz="1800" dirty="0" smtClean="0"/>
              <a:t>「</a:t>
            </a:r>
            <a:r>
              <a:rPr lang="ja-JP" altLang="ja-JP" sz="1800" dirty="0"/>
              <a:t>共創力」を身につけ、ひとりよがりでは</a:t>
            </a:r>
            <a:r>
              <a:rPr lang="ja-JP" altLang="ja-JP" sz="1800" dirty="0" smtClean="0"/>
              <a:t>な</a:t>
            </a:r>
            <a:r>
              <a:rPr lang="ja-JP" altLang="en-US" sz="1800" dirty="0" smtClean="0"/>
              <a:t>く、社会に認められ、求められる</a:t>
            </a:r>
            <a:r>
              <a:rPr lang="ja-JP" altLang="ja-JP" sz="1800" dirty="0" smtClean="0"/>
              <a:t>企業</a:t>
            </a:r>
            <a:r>
              <a:rPr lang="ja-JP" altLang="ja-JP" sz="1800" dirty="0"/>
              <a:t>経営、環境・</a:t>
            </a:r>
            <a:r>
              <a:rPr lang="en-US" altLang="ja-JP" sz="1800" dirty="0"/>
              <a:t>CSR</a:t>
            </a:r>
            <a:r>
              <a:rPr lang="ja-JP" altLang="ja-JP" sz="1800" dirty="0"/>
              <a:t>活動を</a:t>
            </a:r>
            <a:r>
              <a:rPr lang="ja-JP" altLang="ja-JP" sz="1800" dirty="0" smtClean="0"/>
              <a:t>進め</a:t>
            </a:r>
            <a:r>
              <a:rPr lang="ja-JP" altLang="en-US" sz="1800" dirty="0" smtClean="0"/>
              <a:t>られるよう、お手伝いします。</a:t>
            </a:r>
            <a:endParaRPr kumimoji="1" lang="ja-JP" altLang="en-US" sz="1800" dirty="0"/>
          </a:p>
        </p:txBody>
      </p:sp>
    </p:spTree>
    <p:extLst>
      <p:ext uri="{BB962C8B-B14F-4D97-AF65-F5344CB8AC3E}">
        <p14:creationId xmlns:p14="http://schemas.microsoft.com/office/powerpoint/2010/main" val="111378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1257" y="710677"/>
            <a:ext cx="8808098" cy="1183437"/>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ja-JP" altLang="en-US" dirty="0" smtClean="0"/>
              <a:t>福井県立若狭高校</a:t>
            </a:r>
            <a:r>
              <a:rPr lang="en-US" altLang="ja-JP" dirty="0" smtClean="0"/>
              <a:t/>
            </a:r>
            <a:br>
              <a:rPr lang="en-US" altLang="ja-JP" dirty="0" smtClean="0"/>
            </a:br>
            <a:r>
              <a:rPr lang="ja-JP" altLang="en-US" dirty="0" smtClean="0"/>
              <a:t>「</a:t>
            </a:r>
            <a:r>
              <a:rPr lang="en-US" altLang="ja-JP" dirty="0" smtClean="0"/>
              <a:t>SSH</a:t>
            </a:r>
            <a:r>
              <a:rPr lang="ja-JP" altLang="en-US" dirty="0" smtClean="0"/>
              <a:t>環境・エネルギー学会 </a:t>
            </a:r>
            <a:r>
              <a:rPr lang="en-US" altLang="ja-JP" dirty="0" smtClean="0"/>
              <a:t>in OBAMA</a:t>
            </a:r>
            <a:r>
              <a:rPr lang="ja-JP" altLang="en-US" dirty="0" smtClean="0"/>
              <a:t>」</a:t>
            </a:r>
            <a:endParaRPr kumimoji="1" lang="ja-JP" altLang="en-US" dirty="0">
              <a:effectLst>
                <a:outerShdw blurRad="38100" dist="38100" dir="2700000" algn="tl">
                  <a:srgbClr val="000000">
                    <a:alpha val="43137"/>
                  </a:srgbClr>
                </a:outerShdw>
              </a:effectLst>
            </a:endParaRPr>
          </a:p>
        </p:txBody>
      </p:sp>
      <p:sp>
        <p:nvSpPr>
          <p:cNvPr id="8" name="コンテンツ プレースホルダ 2"/>
          <p:cNvSpPr>
            <a:spLocks noGrp="1"/>
          </p:cNvSpPr>
          <p:nvPr>
            <p:ph idx="1"/>
          </p:nvPr>
        </p:nvSpPr>
        <p:spPr>
          <a:xfrm>
            <a:off x="333671" y="2132855"/>
            <a:ext cx="8808098" cy="2619345"/>
          </a:xfrm>
        </p:spPr>
        <p:txBody>
          <a:bodyPr>
            <a:noAutofit/>
          </a:bodyPr>
          <a:lstStyle/>
          <a:p>
            <a:pPr>
              <a:buNone/>
            </a:pPr>
            <a:r>
              <a:rPr lang="en-US" altLang="ja-JP" sz="1800" dirty="0" smtClean="0">
                <a:latin typeface="HGS創英ﾌﾟﾚｾﾞﾝｽEB" pitchFamily="18" charset="-128"/>
                <a:ea typeface="HGS創英ﾌﾟﾚｾﾞﾝｽEB" pitchFamily="18" charset="-128"/>
              </a:rPr>
              <a:t>【</a:t>
            </a:r>
            <a:r>
              <a:rPr lang="ja-JP" altLang="en-US" sz="1800" b="0" dirty="0" smtClean="0">
                <a:latin typeface="HGS創英ﾌﾟﾚｾﾞﾝｽEB" pitchFamily="18" charset="-128"/>
                <a:ea typeface="HGS創英ﾌﾟﾚｾﾞﾝｽEB" pitchFamily="18" charset="-128"/>
              </a:rPr>
              <a:t>日</a:t>
            </a:r>
            <a:r>
              <a:rPr lang="ja-JP" altLang="en-US" sz="1800" b="0" dirty="0">
                <a:latin typeface="HGS創英ﾌﾟﾚｾﾞﾝｽEB" pitchFamily="18" charset="-128"/>
                <a:ea typeface="HGS創英ﾌﾟﾚｾﾞﾝｽEB" pitchFamily="18" charset="-128"/>
              </a:rPr>
              <a:t>　</a:t>
            </a:r>
            <a:r>
              <a:rPr lang="ja-JP" altLang="en-US" sz="1800" b="0" dirty="0" smtClean="0">
                <a:latin typeface="HGS創英ﾌﾟﾚｾﾞﾝｽEB" pitchFamily="18" charset="-128"/>
                <a:ea typeface="HGS創英ﾌﾟﾚｾﾞﾝｽEB" pitchFamily="18" charset="-128"/>
              </a:rPr>
              <a:t>時</a:t>
            </a:r>
            <a:r>
              <a:rPr lang="en-US" altLang="ja-JP" sz="1800" b="0" dirty="0" smtClean="0">
                <a:latin typeface="HGS創英ﾌﾟﾚｾﾞﾝｽEB" pitchFamily="18" charset="-128"/>
                <a:ea typeface="HGS創英ﾌﾟﾚｾﾞﾝｽEB" pitchFamily="18" charset="-128"/>
              </a:rPr>
              <a:t>】2013</a:t>
            </a:r>
            <a:r>
              <a:rPr lang="ja-JP" altLang="en-US" sz="1800" b="0" dirty="0" smtClean="0">
                <a:latin typeface="HGS創英ﾌﾟﾚｾﾞﾝｽEB" pitchFamily="18" charset="-128"/>
                <a:ea typeface="HGS創英ﾌﾟﾚｾﾞﾝｽEB" pitchFamily="18" charset="-128"/>
              </a:rPr>
              <a:t>年</a:t>
            </a:r>
            <a:r>
              <a:rPr lang="en-US" altLang="ja-JP" sz="1800" b="0" dirty="0" smtClean="0">
                <a:latin typeface="HGS創英ﾌﾟﾚｾﾞﾝｽEB" pitchFamily="18" charset="-128"/>
                <a:ea typeface="HGS創英ﾌﾟﾚｾﾞﾝｽEB" pitchFamily="18" charset="-128"/>
              </a:rPr>
              <a:t>7</a:t>
            </a:r>
            <a:r>
              <a:rPr lang="ja-JP" altLang="en-US" sz="1800" b="0" dirty="0" smtClean="0">
                <a:latin typeface="HGS創英ﾌﾟﾚｾﾞﾝｽEB" pitchFamily="18" charset="-128"/>
                <a:ea typeface="HGS創英ﾌﾟﾚｾﾞﾝｽEB" pitchFamily="18" charset="-128"/>
              </a:rPr>
              <a:t>月</a:t>
            </a:r>
            <a:r>
              <a:rPr lang="en-US" altLang="ja-JP" sz="1800" b="0" dirty="0" smtClean="0">
                <a:latin typeface="HGS創英ﾌﾟﾚｾﾞﾝｽEB" pitchFamily="18" charset="-128"/>
                <a:ea typeface="HGS創英ﾌﾟﾚｾﾞﾝｽEB" pitchFamily="18" charset="-128"/>
              </a:rPr>
              <a:t>27</a:t>
            </a:r>
            <a:r>
              <a:rPr lang="ja-JP" altLang="en-US" sz="1800" b="0" dirty="0" smtClean="0">
                <a:latin typeface="HGS創英ﾌﾟﾚｾﾞﾝｽEB" pitchFamily="18" charset="-128"/>
                <a:ea typeface="HGS創英ﾌﾟﾚｾﾞﾝｽEB" pitchFamily="18" charset="-128"/>
              </a:rPr>
              <a:t>日（土）、</a:t>
            </a:r>
            <a:r>
              <a:rPr lang="en-US" altLang="ja-JP" sz="1800" b="0" dirty="0" smtClean="0">
                <a:latin typeface="HGS創英ﾌﾟﾚｾﾞﾝｽEB" pitchFamily="18" charset="-128"/>
                <a:ea typeface="HGS創英ﾌﾟﾚｾﾞﾝｽEB" pitchFamily="18" charset="-128"/>
              </a:rPr>
              <a:t>10</a:t>
            </a:r>
            <a:r>
              <a:rPr lang="ja-JP" altLang="en-US" sz="1800" b="0" dirty="0" smtClean="0">
                <a:latin typeface="HGS創英ﾌﾟﾚｾﾞﾝｽEB" pitchFamily="18" charset="-128"/>
                <a:ea typeface="HGS創英ﾌﾟﾚｾﾞﾝｽEB" pitchFamily="18" charset="-128"/>
              </a:rPr>
              <a:t>月７日（月）</a:t>
            </a:r>
            <a:endParaRPr lang="en-US" altLang="ja-JP" sz="1800" b="0" dirty="0" smtClean="0">
              <a:latin typeface="HGS創英ﾌﾟﾚｾﾞﾝｽEB" pitchFamily="18" charset="-128"/>
              <a:ea typeface="HGS創英ﾌﾟﾚｾﾞﾝｽEB" pitchFamily="18" charset="-128"/>
            </a:endParaRPr>
          </a:p>
          <a:p>
            <a:pPr>
              <a:buNone/>
            </a:pPr>
            <a:r>
              <a:rPr lang="en-US" altLang="ja-JP" sz="1800" b="0" dirty="0" smtClean="0">
                <a:latin typeface="HGS創英ﾌﾟﾚｾﾞﾝｽEB" pitchFamily="18" charset="-128"/>
                <a:ea typeface="HGS創英ﾌﾟﾚｾﾞﾝｽEB" pitchFamily="18" charset="-128"/>
              </a:rPr>
              <a:t>【</a:t>
            </a:r>
            <a:r>
              <a:rPr lang="ja-JP" altLang="en-US" sz="1800" b="0" dirty="0" smtClean="0">
                <a:latin typeface="HGS創英ﾌﾟﾚｾﾞﾝｽEB" pitchFamily="18" charset="-128"/>
                <a:ea typeface="HGS創英ﾌﾟﾚｾﾞﾝｽEB" pitchFamily="18" charset="-128"/>
              </a:rPr>
              <a:t>会　場</a:t>
            </a:r>
            <a:r>
              <a:rPr lang="en-US" altLang="ja-JP" sz="1800" b="0" dirty="0" smtClean="0">
                <a:latin typeface="HGS創英ﾌﾟﾚｾﾞﾝｽEB" pitchFamily="18" charset="-128"/>
                <a:ea typeface="HGS創英ﾌﾟﾚｾﾞﾝｽEB" pitchFamily="18" charset="-128"/>
              </a:rPr>
              <a:t>】</a:t>
            </a:r>
            <a:r>
              <a:rPr lang="ja-JP" altLang="en-US" sz="1800" b="0" dirty="0" smtClean="0">
                <a:latin typeface="HGS創英ﾌﾟﾚｾﾞﾝｽEB" pitchFamily="18" charset="-128"/>
                <a:ea typeface="HGS創英ﾌﾟﾚｾﾞﾝｽEB" pitchFamily="18" charset="-128"/>
              </a:rPr>
              <a:t>福井県若狭市内</a:t>
            </a:r>
            <a:endParaRPr lang="en-US" altLang="ja-JP" sz="1800" b="0" dirty="0" smtClean="0">
              <a:latin typeface="HGS創英ﾌﾟﾚｾﾞﾝｽEB" pitchFamily="18" charset="-128"/>
              <a:ea typeface="HGS創英ﾌﾟﾚｾﾞﾝｽEB" pitchFamily="18" charset="-128"/>
            </a:endParaRPr>
          </a:p>
          <a:p>
            <a:pPr>
              <a:buNone/>
            </a:pPr>
            <a:r>
              <a:rPr lang="en-US" altLang="ja-JP" sz="1800" b="0" dirty="0" smtClean="0">
                <a:latin typeface="HGS創英ﾌﾟﾚｾﾞﾝｽEB" pitchFamily="18" charset="-128"/>
                <a:ea typeface="HGS創英ﾌﾟﾚｾﾞﾝｽEB" pitchFamily="18" charset="-128"/>
              </a:rPr>
              <a:t>【</a:t>
            </a:r>
            <a:r>
              <a:rPr lang="ja-JP" altLang="en-US" sz="1800" b="0" dirty="0" smtClean="0">
                <a:latin typeface="HGS創英ﾌﾟﾚｾﾞﾝｽEB" pitchFamily="18" charset="-128"/>
                <a:ea typeface="HGS創英ﾌﾟﾚｾﾞﾝｽEB" pitchFamily="18" charset="-128"/>
              </a:rPr>
              <a:t>主　催</a:t>
            </a:r>
            <a:r>
              <a:rPr lang="en-US" altLang="ja-JP" sz="1800" b="0" dirty="0" smtClean="0">
                <a:latin typeface="HGS創英ﾌﾟﾚｾﾞﾝｽEB" pitchFamily="18" charset="-128"/>
                <a:ea typeface="HGS創英ﾌﾟﾚｾﾞﾝｽEB" pitchFamily="18" charset="-128"/>
              </a:rPr>
              <a:t>】</a:t>
            </a:r>
            <a:r>
              <a:rPr lang="ja-JP" altLang="en-US" sz="1800" b="0" dirty="0" smtClean="0">
                <a:latin typeface="HGS創英ﾌﾟﾚｾﾞﾝｽEB" pitchFamily="18" charset="-128"/>
                <a:ea typeface="HGS創英ﾌﾟﾚｾﾞﾝｽEB" pitchFamily="18" charset="-128"/>
              </a:rPr>
              <a:t>福井県立若狭高校、福井県立教育委員会</a:t>
            </a:r>
            <a:endParaRPr lang="en-US" altLang="ja-JP" sz="1800" b="0" dirty="0" smtClean="0">
              <a:latin typeface="HGS創英ﾌﾟﾚｾﾞﾝｽEB" pitchFamily="18" charset="-128"/>
              <a:ea typeface="HGS創英ﾌﾟﾚｾﾞﾝｽEB" pitchFamily="18" charset="-128"/>
            </a:endParaRPr>
          </a:p>
          <a:p>
            <a:pPr indent="12700">
              <a:buNone/>
            </a:pPr>
            <a:r>
              <a:rPr lang="ja-JP" altLang="en-US" sz="1800" b="0" dirty="0" smtClean="0">
                <a:latin typeface="HGS創英ﾌﾟﾚｾﾞﾝｽEB" pitchFamily="18" charset="-128"/>
                <a:ea typeface="HGS創英ﾌﾟﾚｾﾞﾝｽEB" pitchFamily="18" charset="-128"/>
              </a:rPr>
              <a:t>福井県立若狭高校の</a:t>
            </a:r>
            <a:r>
              <a:rPr lang="en-US" altLang="ja-JP" sz="1800" b="0" dirty="0" smtClean="0">
                <a:latin typeface="HGS創英ﾌﾟﾚｾﾞﾝｽEB" pitchFamily="18" charset="-128"/>
                <a:ea typeface="HGS創英ﾌﾟﾚｾﾞﾝｽEB" pitchFamily="18" charset="-128"/>
              </a:rPr>
              <a:t>SSH</a:t>
            </a:r>
            <a:r>
              <a:rPr lang="ja-JP" altLang="en-US" sz="1800" b="0" dirty="0" smtClean="0">
                <a:latin typeface="HGS創英ﾌﾟﾚｾﾞﾝｽEB" pitchFamily="18" charset="-128"/>
                <a:ea typeface="HGS創英ﾌﾟﾚｾﾞﾝｽEB" pitchFamily="18" charset="-128"/>
              </a:rPr>
              <a:t>（スーパー・サイエンス・ハイスクール）の皆さんをはじめとする地域の高校生たち</a:t>
            </a:r>
            <a:r>
              <a:rPr lang="ja-JP" altLang="en-US" sz="1800" b="0" dirty="0" smtClean="0">
                <a:latin typeface="HGS創英ﾌﾟﾚｾﾞﾝｽEB" pitchFamily="18" charset="-128"/>
                <a:ea typeface="HGS創英ﾌﾟﾚｾﾞﾝｽEB" pitchFamily="18" charset="-128"/>
              </a:rPr>
              <a:t>が、７月</a:t>
            </a:r>
            <a:r>
              <a:rPr lang="ja-JP" altLang="en-US" sz="1800" b="0" dirty="0" smtClean="0">
                <a:latin typeface="HGS創英ﾌﾟﾚｾﾞﾝｽEB" pitchFamily="18" charset="-128"/>
                <a:ea typeface="HGS創英ﾌﾟﾚｾﾞﾝｽEB" pitchFamily="18" charset="-128"/>
              </a:rPr>
              <a:t>に高校生による「環境・エネルギー学会」を開催。高校生と科学者による議論の場に枝廣も参加した。</a:t>
            </a:r>
            <a:endParaRPr lang="en-US" altLang="ja-JP" sz="1800" b="0" dirty="0" smtClean="0">
              <a:latin typeface="HGS創英ﾌﾟﾚｾﾞﾝｽEB" pitchFamily="18" charset="-128"/>
              <a:ea typeface="HGS創英ﾌﾟﾚｾﾞﾝｽEB" pitchFamily="18" charset="-128"/>
            </a:endParaRPr>
          </a:p>
          <a:p>
            <a:pPr indent="12700">
              <a:buNone/>
            </a:pPr>
            <a:r>
              <a:rPr lang="ja-JP" altLang="en-US" sz="1800" b="0" dirty="0" smtClean="0">
                <a:latin typeface="HGS創英ﾌﾟﾚｾﾞﾝｽEB" pitchFamily="18" charset="-128"/>
                <a:ea typeface="HGS創英ﾌﾟﾚｾﾞﾝｽEB" pitchFamily="18" charset="-128"/>
              </a:rPr>
              <a:t>その後、</a:t>
            </a:r>
            <a:r>
              <a:rPr lang="en-US" altLang="ja-JP" sz="1800" b="0" dirty="0" smtClean="0">
                <a:latin typeface="HGS創英ﾌﾟﾚｾﾞﾝｽEB" pitchFamily="18" charset="-128"/>
                <a:ea typeface="HGS創英ﾌﾟﾚｾﾞﾝｽEB" pitchFamily="18" charset="-128"/>
              </a:rPr>
              <a:t>10</a:t>
            </a:r>
            <a:r>
              <a:rPr lang="ja-JP" altLang="en-US" sz="1800" b="0" dirty="0" smtClean="0">
                <a:latin typeface="HGS創英ﾌﾟﾚｾﾞﾝｽEB" pitchFamily="18" charset="-128"/>
                <a:ea typeface="HGS創英ﾌﾟﾚｾﾞﾝｽEB" pitchFamily="18" charset="-128"/>
              </a:rPr>
              <a:t>月に若狭高校での講演会に講師として参加。終了後には生徒・先生方とエネルギーや未来について対話を行った。</a:t>
            </a:r>
            <a:endParaRPr lang="ja-JP" altLang="en-US" sz="1800" b="0" dirty="0">
              <a:latin typeface="HGS創英ﾌﾟﾚｾﾞﾝｽEB" pitchFamily="18" charset="-128"/>
              <a:ea typeface="HGS創英ﾌﾟﾚｾﾞﾝｽEB" pitchFamily="18" charset="-128"/>
            </a:endParaRPr>
          </a:p>
        </p:txBody>
      </p:sp>
      <p:sp>
        <p:nvSpPr>
          <p:cNvPr id="13" name="正方形/長方形 12"/>
          <p:cNvSpPr/>
          <p:nvPr/>
        </p:nvSpPr>
        <p:spPr>
          <a:xfrm>
            <a:off x="335902" y="248039"/>
            <a:ext cx="4277133"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a:t>
            </a:r>
            <a:r>
              <a:rPr lang="ja-JP" altLang="en-US" dirty="0">
                <a:solidFill>
                  <a:prstClr val="black"/>
                </a:solidFill>
              </a:rPr>
              <a:t>事例（行政・企業・市民） </a:t>
            </a:r>
            <a:r>
              <a:rPr lang="en-US" altLang="ja-JP" dirty="0" smtClean="0">
                <a:solidFill>
                  <a:prstClr val="black"/>
                </a:solidFill>
              </a:rPr>
              <a:t>】</a:t>
            </a:r>
            <a:endParaRPr lang="ja-JP" altLang="en-US" dirty="0">
              <a:solidFill>
                <a:prstClr val="black"/>
              </a:solidFill>
            </a:endParaRPr>
          </a:p>
        </p:txBody>
      </p:sp>
      <p:pic>
        <p:nvPicPr>
          <p:cNvPr id="2052" name="Picture 4" descr="\\Lan-folder2\Share\e's\講演会\講演写真\20130727若狭高校\若狭抽出\選出\DSC_009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758005"/>
            <a:ext cx="2788568" cy="18463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an-folder2\Share\e's\講演会\講演写真\20131007若狭高校\DSC0032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4758005"/>
            <a:ext cx="2503004" cy="187725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an-folder2\Share\e's\講演会\講演写真\20131007若狭高校\DSC0025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4752201"/>
            <a:ext cx="2460757" cy="184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92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902" y="831974"/>
            <a:ext cx="8350898" cy="1183437"/>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altLang="ja-JP" dirty="0" smtClean="0"/>
              <a:t>NHK</a:t>
            </a:r>
            <a:r>
              <a:rPr lang="ja-JP" altLang="en-US" dirty="0"/>
              <a:t> </a:t>
            </a:r>
            <a:r>
              <a:rPr lang="en-US" altLang="ja-JP" dirty="0" smtClean="0"/>
              <a:t>E</a:t>
            </a:r>
            <a:r>
              <a:rPr lang="ja-JP" altLang="en-US" dirty="0" smtClean="0"/>
              <a:t>テレ放送「東北発☆未来塾」</a:t>
            </a:r>
            <a:r>
              <a:rPr lang="en-US" altLang="ja-JP" dirty="0" smtClean="0"/>
              <a:t/>
            </a:r>
            <a:br>
              <a:rPr lang="en-US" altLang="ja-JP" dirty="0" smtClean="0"/>
            </a:br>
            <a:r>
              <a:rPr lang="ja-JP" altLang="en-US" dirty="0" smtClean="0"/>
              <a:t>～エネルギーのチカラ～講師役</a:t>
            </a:r>
            <a:endParaRPr kumimoji="1" lang="ja-JP" altLang="en-US" dirty="0">
              <a:effectLst>
                <a:outerShdw blurRad="38100" dist="38100" dir="2700000" algn="tl">
                  <a:srgbClr val="000000">
                    <a:alpha val="43137"/>
                  </a:srgbClr>
                </a:outerShdw>
              </a:effectLst>
            </a:endParaRPr>
          </a:p>
        </p:txBody>
      </p:sp>
      <p:sp>
        <p:nvSpPr>
          <p:cNvPr id="8" name="コンテンツ プレースホルダ 2"/>
          <p:cNvSpPr>
            <a:spLocks noGrp="1"/>
          </p:cNvSpPr>
          <p:nvPr>
            <p:ph idx="1"/>
          </p:nvPr>
        </p:nvSpPr>
        <p:spPr>
          <a:xfrm>
            <a:off x="251924" y="2132856"/>
            <a:ext cx="8733456" cy="4544169"/>
          </a:xfrm>
        </p:spPr>
        <p:txBody>
          <a:bodyPr>
            <a:normAutofit fontScale="47500" lnSpcReduction="20000"/>
          </a:bodyPr>
          <a:lstStyle/>
          <a:p>
            <a:pPr>
              <a:buNone/>
            </a:pPr>
            <a:r>
              <a:rPr lang="ja-JP" altLang="en-US" b="0" dirty="0" smtClean="0">
                <a:latin typeface="HGS創英ﾌﾟﾚｾﾞﾝｽEB" pitchFamily="18" charset="-128"/>
                <a:ea typeface="HGS創英ﾌﾟﾚｾﾞﾝｽEB" pitchFamily="18" charset="-128"/>
              </a:rPr>
              <a:t>☆</a:t>
            </a:r>
            <a:r>
              <a:rPr lang="en-US" altLang="ja-JP" b="0" dirty="0" smtClean="0">
                <a:latin typeface="HGS創英ﾌﾟﾚｾﾞﾝｽEB" pitchFamily="18" charset="-128"/>
                <a:ea typeface="HGS創英ﾌﾟﾚｾﾞﾝｽEB" pitchFamily="18" charset="-128"/>
              </a:rPr>
              <a:t>2014</a:t>
            </a:r>
            <a:r>
              <a:rPr lang="ja-JP" altLang="en-US" b="0" dirty="0" smtClean="0">
                <a:latin typeface="HGS創英ﾌﾟﾚｾﾞﾝｽEB" pitchFamily="18" charset="-128"/>
                <a:ea typeface="HGS創英ﾌﾟﾚｾﾞﾝｽEB" pitchFamily="18" charset="-128"/>
              </a:rPr>
              <a:t>年１月の毎週木曜日に全４回にわたり放送</a:t>
            </a:r>
            <a:endParaRPr lang="en-US" altLang="ja-JP" b="0" dirty="0" smtClean="0">
              <a:latin typeface="HGS創英ﾌﾟﾚｾﾞﾝｽEB" pitchFamily="18" charset="-128"/>
              <a:ea typeface="HGS創英ﾌﾟﾚｾﾞﾝｽEB" pitchFamily="18" charset="-128"/>
            </a:endParaRPr>
          </a:p>
          <a:p>
            <a:pPr>
              <a:buNone/>
            </a:pPr>
            <a:r>
              <a:rPr lang="ja-JP" altLang="en-US" b="0" dirty="0" smtClean="0">
                <a:latin typeface="HGS創英ﾌﾟﾚｾﾞﾝｽEB" pitchFamily="18" charset="-128"/>
                <a:ea typeface="HGS創英ﾌﾟﾚｾﾞﾝｽEB" pitchFamily="18" charset="-128"/>
              </a:rPr>
              <a:t>　福島</a:t>
            </a:r>
            <a:r>
              <a:rPr lang="ja-JP" altLang="en-US" b="0" dirty="0">
                <a:latin typeface="HGS創英ﾌﾟﾚｾﾞﾝｽEB" pitchFamily="18" charset="-128"/>
                <a:ea typeface="HGS創英ﾌﾟﾚｾﾞﾝｽEB" pitchFamily="18" charset="-128"/>
              </a:rPr>
              <a:t>や長野で取り組みが進む自然エネルギーの現場</a:t>
            </a:r>
            <a:r>
              <a:rPr lang="ja-JP" altLang="en-US" b="0" dirty="0" smtClean="0">
                <a:latin typeface="HGS創英ﾌﾟﾚｾﾞﾝｽEB" pitchFamily="18" charset="-128"/>
                <a:ea typeface="HGS創英ﾌﾟﾚｾﾞﾝｽEB" pitchFamily="18" charset="-128"/>
              </a:rPr>
              <a:t>に足</a:t>
            </a:r>
            <a:r>
              <a:rPr lang="ja-JP" altLang="en-US" b="0" dirty="0">
                <a:latin typeface="HGS創英ﾌﾟﾚｾﾞﾝｽEB" pitchFamily="18" charset="-128"/>
                <a:ea typeface="HGS創英ﾌﾟﾚｾﾞﾝｽEB" pitchFamily="18" charset="-128"/>
              </a:rPr>
              <a:t>を運び</a:t>
            </a:r>
            <a:r>
              <a:rPr lang="ja-JP" altLang="en-US" b="0" dirty="0" smtClean="0">
                <a:latin typeface="HGS創英ﾌﾟﾚｾﾞﾝｽEB" pitchFamily="18" charset="-128"/>
                <a:ea typeface="HGS創英ﾌﾟﾚｾﾞﾝｽEB" pitchFamily="18" charset="-128"/>
              </a:rPr>
              <a:t>、</a:t>
            </a:r>
            <a:endParaRPr lang="en-US" altLang="ja-JP" b="0" dirty="0" smtClean="0">
              <a:latin typeface="HGS創英ﾌﾟﾚｾﾞﾝｽEB" pitchFamily="18" charset="-128"/>
              <a:ea typeface="HGS創英ﾌﾟﾚｾﾞﾝｽEB" pitchFamily="18" charset="-128"/>
            </a:endParaRPr>
          </a:p>
          <a:p>
            <a:pPr>
              <a:buNone/>
            </a:pPr>
            <a:r>
              <a:rPr lang="ja-JP" altLang="en-US" b="0" dirty="0" smtClean="0">
                <a:latin typeface="HGS創英ﾌﾟﾚｾﾞﾝｽEB" pitchFamily="18" charset="-128"/>
                <a:ea typeface="HGS創英ﾌﾟﾚｾﾞﾝｽEB" pitchFamily="18" charset="-128"/>
              </a:rPr>
              <a:t>　学生たち</a:t>
            </a:r>
            <a:r>
              <a:rPr lang="ja-JP" altLang="en-US" b="0" dirty="0">
                <a:latin typeface="HGS創英ﾌﾟﾚｾﾞﾝｽEB" pitchFamily="18" charset="-128"/>
                <a:ea typeface="HGS創英ﾌﾟﾚｾﾞﾝｽEB" pitchFamily="18" charset="-128"/>
              </a:rPr>
              <a:t>ととも</a:t>
            </a:r>
            <a:r>
              <a:rPr lang="ja-JP" altLang="en-US" b="0" dirty="0" smtClean="0">
                <a:latin typeface="HGS創英ﾌﾟﾚｾﾞﾝｽEB" pitchFamily="18" charset="-128"/>
                <a:ea typeface="HGS創英ﾌﾟﾚｾﾞﾝｽEB" pitchFamily="18" charset="-128"/>
              </a:rPr>
              <a:t>に“コンセント</a:t>
            </a:r>
            <a:r>
              <a:rPr lang="ja-JP" altLang="en-US" b="0" dirty="0">
                <a:latin typeface="HGS創英ﾌﾟﾚｾﾞﾝｽEB" pitchFamily="18" charset="-128"/>
                <a:ea typeface="HGS創英ﾌﾟﾚｾﾞﾝｽEB" pitchFamily="18" charset="-128"/>
              </a:rPr>
              <a:t>の</a:t>
            </a:r>
            <a:r>
              <a:rPr lang="ja-JP" altLang="en-US" b="0" dirty="0" smtClean="0">
                <a:latin typeface="HGS創英ﾌﾟﾚｾﾞﾝｽEB" pitchFamily="18" charset="-128"/>
                <a:ea typeface="HGS創英ﾌﾟﾚｾﾞﾝｽEB" pitchFamily="18" charset="-128"/>
              </a:rPr>
              <a:t>先</a:t>
            </a:r>
            <a:r>
              <a:rPr lang="en-US" altLang="ja-JP" b="0" dirty="0" smtClean="0">
                <a:latin typeface="HGS創英ﾌﾟﾚｾﾞﾝｽEB" pitchFamily="18" charset="-128"/>
                <a:ea typeface="HGS創英ﾌﾟﾚｾﾞﾝｽEB" pitchFamily="18" charset="-128"/>
              </a:rPr>
              <a:t>”</a:t>
            </a:r>
            <a:r>
              <a:rPr lang="ja-JP" altLang="en-US" b="0" dirty="0" smtClean="0">
                <a:latin typeface="HGS創英ﾌﾟﾚｾﾞﾝｽEB" pitchFamily="18" charset="-128"/>
                <a:ea typeface="HGS創英ﾌﾟﾚｾﾞﾝｽEB" pitchFamily="18" charset="-128"/>
              </a:rPr>
              <a:t>に</a:t>
            </a:r>
            <a:r>
              <a:rPr lang="ja-JP" altLang="en-US" b="0" dirty="0">
                <a:latin typeface="HGS創英ﾌﾟﾚｾﾞﾝｽEB" pitchFamily="18" charset="-128"/>
                <a:ea typeface="HGS創英ﾌﾟﾚｾﾞﾝｽEB" pitchFamily="18" charset="-128"/>
              </a:rPr>
              <a:t>あるエネルギー問題について</a:t>
            </a:r>
            <a:r>
              <a:rPr lang="ja-JP" altLang="en-US" b="0" dirty="0" smtClean="0">
                <a:latin typeface="HGS創英ﾌﾟﾚｾﾞﾝｽEB" pitchFamily="18" charset="-128"/>
                <a:ea typeface="HGS創英ﾌﾟﾚｾﾞﾝｽEB" pitchFamily="18" charset="-128"/>
              </a:rPr>
              <a:t>考えました。</a:t>
            </a:r>
            <a:endParaRPr lang="en-US" altLang="ja-JP" b="0" dirty="0" smtClean="0">
              <a:latin typeface="HGS創英ﾌﾟﾚｾﾞﾝｽEB" pitchFamily="18" charset="-128"/>
              <a:ea typeface="HGS創英ﾌﾟﾚｾﾞﾝｽEB" pitchFamily="18" charset="-128"/>
            </a:endParaRPr>
          </a:p>
          <a:p>
            <a:pPr>
              <a:buNone/>
            </a:pPr>
            <a:endParaRPr lang="en-US" altLang="ja-JP" b="0" dirty="0" smtClean="0">
              <a:latin typeface="HGS創英ﾌﾟﾚｾﾞﾝｽEB" pitchFamily="18" charset="-128"/>
              <a:ea typeface="HGS創英ﾌﾟﾚｾﾞﾝｽEB" pitchFamily="18" charset="-128"/>
            </a:endParaRPr>
          </a:p>
          <a:p>
            <a:pPr>
              <a:buNone/>
            </a:pPr>
            <a:r>
              <a:rPr lang="en-US" altLang="ja-JP" b="0" dirty="0" smtClean="0">
                <a:latin typeface="HGS創英ﾌﾟﾚｾﾞﾝｽEB" pitchFamily="18" charset="-128"/>
                <a:ea typeface="HGS創英ﾌﾟﾚｾﾞﾝｽEB" pitchFamily="18" charset="-128"/>
              </a:rPr>
              <a:t>※</a:t>
            </a:r>
            <a:r>
              <a:rPr lang="ja-JP" altLang="en-US" b="0" dirty="0">
                <a:latin typeface="HGS創英ﾌﾟﾚｾﾞﾝｽEB" pitchFamily="18" charset="-128"/>
                <a:ea typeface="HGS創英ﾌﾟﾚｾﾞﾝｽEB" pitchFamily="18" charset="-128"/>
              </a:rPr>
              <a:t>以下</a:t>
            </a:r>
            <a:r>
              <a:rPr lang="ja-JP" altLang="en-US" b="0" dirty="0" smtClean="0">
                <a:latin typeface="HGS創英ﾌﾟﾚｾﾞﾝｽEB" pitchFamily="18" charset="-128"/>
                <a:ea typeface="HGS創英ﾌﾟﾚｾﾞﾝｽEB" pitchFamily="18" charset="-128"/>
              </a:rPr>
              <a:t>のウェブサイトに各週の放送概要をご紹介して</a:t>
            </a:r>
            <a:r>
              <a:rPr lang="ja-JP" altLang="en-US" b="0" dirty="0" smtClean="0">
                <a:latin typeface="HGS創英ﾌﾟﾚｾﾞﾝｽEB" pitchFamily="18" charset="-128"/>
                <a:ea typeface="HGS創英ﾌﾟﾚｾﾞﾝｽEB" pitchFamily="18" charset="-128"/>
              </a:rPr>
              <a:t>います</a:t>
            </a:r>
            <a:endParaRPr lang="en-US" altLang="ja-JP" b="0" dirty="0" smtClean="0">
              <a:latin typeface="HGS創英ﾌﾟﾚｾﾞﾝｽEB" pitchFamily="18" charset="-128"/>
              <a:ea typeface="HGS創英ﾌﾟﾚｾﾞﾝｽEB" pitchFamily="18" charset="-128"/>
            </a:endParaRPr>
          </a:p>
          <a:p>
            <a:pPr>
              <a:buNone/>
            </a:pPr>
            <a:endParaRPr lang="en-US" altLang="ja-JP" b="0" dirty="0" smtClean="0">
              <a:latin typeface="HGS創英ﾌﾟﾚｾﾞﾝｽEB" pitchFamily="18" charset="-128"/>
              <a:ea typeface="HGS創英ﾌﾟﾚｾﾞﾝｽEB" pitchFamily="18" charset="-128"/>
            </a:endParaRPr>
          </a:p>
          <a:p>
            <a:pPr>
              <a:buNone/>
            </a:pPr>
            <a:r>
              <a:rPr lang="ja-JP" altLang="en-US" b="0" dirty="0" smtClean="0">
                <a:solidFill>
                  <a:srgbClr val="008000"/>
                </a:solidFill>
                <a:latin typeface="HGS創英ﾌﾟﾚｾﾞﾝｽEB" pitchFamily="18" charset="-128"/>
                <a:ea typeface="HGS創英ﾌﾟﾚｾﾞﾝｽEB" pitchFamily="18" charset="-128"/>
              </a:rPr>
              <a:t>第１週：コンセントの先にあるものって何？</a:t>
            </a:r>
            <a:endParaRPr lang="en-US" altLang="ja-JP" b="0" dirty="0" smtClean="0">
              <a:solidFill>
                <a:srgbClr val="008000"/>
              </a:solidFill>
              <a:latin typeface="HGS創英ﾌﾟﾚｾﾞﾝｽEB" pitchFamily="18" charset="-128"/>
              <a:ea typeface="HGS創英ﾌﾟﾚｾﾞﾝｽEB" pitchFamily="18" charset="-128"/>
            </a:endParaRPr>
          </a:p>
          <a:p>
            <a:pPr>
              <a:spcBef>
                <a:spcPts val="1800"/>
              </a:spcBef>
              <a:buNone/>
            </a:pPr>
            <a:r>
              <a:rPr lang="ja-JP" altLang="en-US" b="0" dirty="0" smtClean="0">
                <a:latin typeface="HGS創英ﾌﾟﾚｾﾞﾝｽEB" pitchFamily="18" charset="-128"/>
                <a:ea typeface="HGS創英ﾌﾟﾚｾﾞﾝｽEB" pitchFamily="18" charset="-128"/>
              </a:rPr>
              <a:t>　　</a:t>
            </a:r>
            <a:r>
              <a:rPr lang="en-US" altLang="ja-JP" b="0" dirty="0" smtClean="0">
                <a:latin typeface="HGS創英ﾌﾟﾚｾﾞﾝｽEB" pitchFamily="18" charset="-128"/>
                <a:ea typeface="HGS創英ﾌﾟﾚｾﾞﾝｽEB" pitchFamily="18" charset="-128"/>
                <a:hlinkClick r:id="rId3"/>
              </a:rPr>
              <a:t>http</a:t>
            </a:r>
            <a:r>
              <a:rPr lang="en-US" altLang="ja-JP" b="0" dirty="0">
                <a:latin typeface="HGS創英ﾌﾟﾚｾﾞﾝｽEB" pitchFamily="18" charset="-128"/>
                <a:ea typeface="HGS創英ﾌﾟﾚｾﾞﾝｽEB" pitchFamily="18" charset="-128"/>
                <a:hlinkClick r:id="rId3"/>
              </a:rPr>
              <a:t>://</a:t>
            </a:r>
            <a:r>
              <a:rPr lang="en-US" altLang="ja-JP" b="0" dirty="0" smtClean="0">
                <a:latin typeface="HGS創英ﾌﾟﾚｾﾞﾝｽEB" pitchFamily="18" charset="-128"/>
                <a:ea typeface="HGS創英ﾌﾟﾚｾﾞﾝｽEB" pitchFamily="18" charset="-128"/>
                <a:hlinkClick r:id="rId3"/>
              </a:rPr>
              <a:t>www.nhk.or.jp/ashita/miraijuku/archives/140109.html</a:t>
            </a:r>
            <a:endParaRPr lang="en-US" altLang="ja-JP" b="0" dirty="0" smtClean="0">
              <a:latin typeface="HGS創英ﾌﾟﾚｾﾞﾝｽEB" pitchFamily="18" charset="-128"/>
              <a:ea typeface="HGS創英ﾌﾟﾚｾﾞﾝｽEB" pitchFamily="18" charset="-128"/>
            </a:endParaRPr>
          </a:p>
          <a:p>
            <a:pPr>
              <a:spcBef>
                <a:spcPts val="1800"/>
              </a:spcBef>
              <a:buNone/>
            </a:pPr>
            <a:r>
              <a:rPr lang="ja-JP" altLang="en-US" b="0" dirty="0">
                <a:solidFill>
                  <a:srgbClr val="008000"/>
                </a:solidFill>
                <a:latin typeface="HGS創英ﾌﾟﾚｾﾞﾝｽEB" pitchFamily="18" charset="-128"/>
                <a:ea typeface="HGS創英ﾌﾟﾚｾﾞﾝｽEB" pitchFamily="18" charset="-128"/>
              </a:rPr>
              <a:t>第２週</a:t>
            </a:r>
            <a:r>
              <a:rPr lang="ja-JP" altLang="en-US" b="0" dirty="0" smtClean="0">
                <a:solidFill>
                  <a:srgbClr val="008000"/>
                </a:solidFill>
                <a:latin typeface="HGS創英ﾌﾟﾚｾﾞﾝｽEB" pitchFamily="18" charset="-128"/>
                <a:ea typeface="HGS創英ﾌﾟﾚｾﾞﾝｽEB" pitchFamily="18" charset="-128"/>
              </a:rPr>
              <a:t>：みんな</a:t>
            </a:r>
            <a:r>
              <a:rPr lang="ja-JP" altLang="en-US" b="0" dirty="0">
                <a:solidFill>
                  <a:srgbClr val="008000"/>
                </a:solidFill>
                <a:latin typeface="HGS創英ﾌﾟﾚｾﾞﾝｽEB" pitchFamily="18" charset="-128"/>
                <a:ea typeface="HGS創英ﾌﾟﾚｾﾞﾝｽEB" pitchFamily="18" charset="-128"/>
              </a:rPr>
              <a:t>で学ぼう！エネルギーのメリット・</a:t>
            </a:r>
            <a:r>
              <a:rPr lang="ja-JP" altLang="en-US" b="0" dirty="0" smtClean="0">
                <a:solidFill>
                  <a:srgbClr val="008000"/>
                </a:solidFill>
                <a:latin typeface="HGS創英ﾌﾟﾚｾﾞﾝｽEB" pitchFamily="18" charset="-128"/>
                <a:ea typeface="HGS創英ﾌﾟﾚｾﾞﾝｽEB" pitchFamily="18" charset="-128"/>
              </a:rPr>
              <a:t>デメリット</a:t>
            </a:r>
            <a:endParaRPr lang="en-US" altLang="ja-JP" b="0" dirty="0" smtClean="0">
              <a:solidFill>
                <a:srgbClr val="008000"/>
              </a:solidFill>
              <a:latin typeface="HGS創英ﾌﾟﾚｾﾞﾝｽEB" pitchFamily="18" charset="-128"/>
              <a:ea typeface="HGS創英ﾌﾟﾚｾﾞﾝｽEB" pitchFamily="18" charset="-128"/>
            </a:endParaRPr>
          </a:p>
          <a:p>
            <a:pPr>
              <a:spcBef>
                <a:spcPts val="1800"/>
              </a:spcBef>
              <a:buNone/>
            </a:pPr>
            <a:r>
              <a:rPr lang="ja-JP" altLang="en-US" b="0" dirty="0" smtClean="0">
                <a:latin typeface="HGS創英ﾌﾟﾚｾﾞﾝｽEB" pitchFamily="18" charset="-128"/>
                <a:ea typeface="HGS創英ﾌﾟﾚｾﾞﾝｽEB" pitchFamily="18" charset="-128"/>
              </a:rPr>
              <a:t>　　</a:t>
            </a:r>
            <a:r>
              <a:rPr lang="en-US" altLang="ja-JP" b="0" dirty="0" smtClean="0">
                <a:latin typeface="HGS創英ﾌﾟﾚｾﾞﾝｽEB" pitchFamily="18" charset="-128"/>
                <a:ea typeface="HGS創英ﾌﾟﾚｾﾞﾝｽEB" pitchFamily="18" charset="-128"/>
                <a:hlinkClick r:id="rId4"/>
              </a:rPr>
              <a:t>http</a:t>
            </a:r>
            <a:r>
              <a:rPr lang="en-US" altLang="ja-JP" b="0" dirty="0">
                <a:latin typeface="HGS創英ﾌﾟﾚｾﾞﾝｽEB" pitchFamily="18" charset="-128"/>
                <a:ea typeface="HGS創英ﾌﾟﾚｾﾞﾝｽEB" pitchFamily="18" charset="-128"/>
                <a:hlinkClick r:id="rId4"/>
              </a:rPr>
              <a:t>://</a:t>
            </a:r>
            <a:r>
              <a:rPr lang="en-US" altLang="ja-JP" b="0" dirty="0" smtClean="0">
                <a:latin typeface="HGS創英ﾌﾟﾚｾﾞﾝｽEB" pitchFamily="18" charset="-128"/>
                <a:ea typeface="HGS創英ﾌﾟﾚｾﾞﾝｽEB" pitchFamily="18" charset="-128"/>
                <a:hlinkClick r:id="rId4"/>
              </a:rPr>
              <a:t>www.nhk.or.jp/ashita/miraijuku/archives/140116.html</a:t>
            </a:r>
            <a:endParaRPr lang="en-US" altLang="ja-JP" b="0" dirty="0" smtClean="0">
              <a:latin typeface="HGS創英ﾌﾟﾚｾﾞﾝｽEB" pitchFamily="18" charset="-128"/>
              <a:ea typeface="HGS創英ﾌﾟﾚｾﾞﾝｽEB" pitchFamily="18" charset="-128"/>
            </a:endParaRPr>
          </a:p>
          <a:p>
            <a:pPr>
              <a:spcBef>
                <a:spcPts val="1800"/>
              </a:spcBef>
              <a:buNone/>
            </a:pPr>
            <a:r>
              <a:rPr lang="ja-JP" altLang="en-US" b="0" dirty="0" smtClean="0">
                <a:solidFill>
                  <a:srgbClr val="008000"/>
                </a:solidFill>
                <a:latin typeface="HGS創英ﾌﾟﾚｾﾞﾝｽEB" pitchFamily="18" charset="-128"/>
                <a:ea typeface="HGS創英ﾌﾟﾚｾﾞﾝｽEB" pitchFamily="18" charset="-128"/>
              </a:rPr>
              <a:t>第３週：日本</a:t>
            </a:r>
            <a:r>
              <a:rPr lang="ja-JP" altLang="en-US" b="0" dirty="0">
                <a:solidFill>
                  <a:srgbClr val="008000"/>
                </a:solidFill>
                <a:latin typeface="HGS創英ﾌﾟﾚｾﾞﾝｽEB" pitchFamily="18" charset="-128"/>
                <a:ea typeface="HGS創英ﾌﾟﾚｾﾞﾝｽEB" pitchFamily="18" charset="-128"/>
              </a:rPr>
              <a:t>列島は宝の山　自然のチカラを活かすには！</a:t>
            </a:r>
            <a:r>
              <a:rPr lang="ja-JP" altLang="en-US" b="0" dirty="0" smtClean="0">
                <a:solidFill>
                  <a:srgbClr val="008000"/>
                </a:solidFill>
                <a:latin typeface="HGS創英ﾌﾟﾚｾﾞﾝｽEB" pitchFamily="18" charset="-128"/>
                <a:ea typeface="HGS創英ﾌﾟﾚｾﾞﾝｽEB" pitchFamily="18" charset="-128"/>
              </a:rPr>
              <a:t>？</a:t>
            </a:r>
            <a:endParaRPr lang="en-US" altLang="ja-JP" b="0" dirty="0" smtClean="0">
              <a:solidFill>
                <a:srgbClr val="008000"/>
              </a:solidFill>
              <a:latin typeface="HGS創英ﾌﾟﾚｾﾞﾝｽEB" pitchFamily="18" charset="-128"/>
              <a:ea typeface="HGS創英ﾌﾟﾚｾﾞﾝｽEB" pitchFamily="18" charset="-128"/>
            </a:endParaRPr>
          </a:p>
          <a:p>
            <a:pPr>
              <a:spcBef>
                <a:spcPts val="1800"/>
              </a:spcBef>
              <a:buNone/>
            </a:pPr>
            <a:r>
              <a:rPr lang="ja-JP" altLang="en-US" b="0" dirty="0" smtClean="0">
                <a:latin typeface="HGS創英ﾌﾟﾚｾﾞﾝｽEB" pitchFamily="18" charset="-128"/>
                <a:ea typeface="HGS創英ﾌﾟﾚｾﾞﾝｽEB" pitchFamily="18" charset="-128"/>
              </a:rPr>
              <a:t>　　</a:t>
            </a:r>
            <a:r>
              <a:rPr lang="en-US" altLang="ja-JP" b="0" dirty="0" smtClean="0">
                <a:latin typeface="HGS創英ﾌﾟﾚｾﾞﾝｽEB" pitchFamily="18" charset="-128"/>
                <a:ea typeface="HGS創英ﾌﾟﾚｾﾞﾝｽEB" pitchFamily="18" charset="-128"/>
                <a:hlinkClick r:id="rId5"/>
              </a:rPr>
              <a:t>http</a:t>
            </a:r>
            <a:r>
              <a:rPr lang="en-US" altLang="ja-JP" b="0" dirty="0">
                <a:latin typeface="HGS創英ﾌﾟﾚｾﾞﾝｽEB" pitchFamily="18" charset="-128"/>
                <a:ea typeface="HGS創英ﾌﾟﾚｾﾞﾝｽEB" pitchFamily="18" charset="-128"/>
                <a:hlinkClick r:id="rId5"/>
              </a:rPr>
              <a:t>://</a:t>
            </a:r>
            <a:r>
              <a:rPr lang="en-US" altLang="ja-JP" b="0" dirty="0" smtClean="0">
                <a:latin typeface="HGS創英ﾌﾟﾚｾﾞﾝｽEB" pitchFamily="18" charset="-128"/>
                <a:ea typeface="HGS創英ﾌﾟﾚｾﾞﾝｽEB" pitchFamily="18" charset="-128"/>
                <a:hlinkClick r:id="rId5"/>
              </a:rPr>
              <a:t>www.nhk.or.jp/ashita/miraijuku/archives/140123.html</a:t>
            </a:r>
            <a:endParaRPr lang="en-US" altLang="ja-JP" b="0" dirty="0" smtClean="0">
              <a:latin typeface="HGS創英ﾌﾟﾚｾﾞﾝｽEB" pitchFamily="18" charset="-128"/>
              <a:ea typeface="HGS創英ﾌﾟﾚｾﾞﾝｽEB" pitchFamily="18" charset="-128"/>
            </a:endParaRPr>
          </a:p>
          <a:p>
            <a:pPr>
              <a:spcBef>
                <a:spcPts val="1800"/>
              </a:spcBef>
              <a:buNone/>
            </a:pPr>
            <a:r>
              <a:rPr lang="ja-JP" altLang="en-US" b="0" dirty="0">
                <a:solidFill>
                  <a:srgbClr val="008000"/>
                </a:solidFill>
                <a:latin typeface="HGS創英ﾌﾟﾚｾﾞﾝｽEB" pitchFamily="18" charset="-128"/>
                <a:ea typeface="HGS創英ﾌﾟﾚｾﾞﾝｽEB" pitchFamily="18" charset="-128"/>
              </a:rPr>
              <a:t>第４週：２０３０年　エネルギー未来</a:t>
            </a:r>
            <a:r>
              <a:rPr lang="ja-JP" altLang="en-US" b="0" dirty="0" smtClean="0">
                <a:solidFill>
                  <a:srgbClr val="008000"/>
                </a:solidFill>
                <a:latin typeface="HGS創英ﾌﾟﾚｾﾞﾝｽEB" pitchFamily="18" charset="-128"/>
                <a:ea typeface="HGS創英ﾌﾟﾚｾﾞﾝｽEB" pitchFamily="18" charset="-128"/>
              </a:rPr>
              <a:t>予想図</a:t>
            </a:r>
            <a:endParaRPr lang="en-US" altLang="ja-JP" b="0" dirty="0" smtClean="0">
              <a:solidFill>
                <a:srgbClr val="008000"/>
              </a:solidFill>
              <a:latin typeface="HGS創英ﾌﾟﾚｾﾞﾝｽEB" pitchFamily="18" charset="-128"/>
              <a:ea typeface="HGS創英ﾌﾟﾚｾﾞﾝｽEB" pitchFamily="18" charset="-128"/>
            </a:endParaRPr>
          </a:p>
          <a:p>
            <a:pPr>
              <a:spcBef>
                <a:spcPts val="1800"/>
              </a:spcBef>
              <a:buNone/>
            </a:pPr>
            <a:r>
              <a:rPr lang="ja-JP" altLang="en-US" b="0" dirty="0" smtClean="0">
                <a:latin typeface="HGS創英ﾌﾟﾚｾﾞﾝｽEB" pitchFamily="18" charset="-128"/>
                <a:ea typeface="HGS創英ﾌﾟﾚｾﾞﾝｽEB" pitchFamily="18" charset="-128"/>
              </a:rPr>
              <a:t>　　</a:t>
            </a:r>
            <a:r>
              <a:rPr lang="en-US" altLang="ja-JP" b="0" dirty="0" smtClean="0">
                <a:latin typeface="HGS創英ﾌﾟﾚｾﾞﾝｽEB" pitchFamily="18" charset="-128"/>
                <a:ea typeface="HGS創英ﾌﾟﾚｾﾞﾝｽEB" pitchFamily="18" charset="-128"/>
                <a:hlinkClick r:id="rId6"/>
              </a:rPr>
              <a:t>http</a:t>
            </a:r>
            <a:r>
              <a:rPr lang="en-US" altLang="ja-JP" b="0" dirty="0">
                <a:latin typeface="HGS創英ﾌﾟﾚｾﾞﾝｽEB" pitchFamily="18" charset="-128"/>
                <a:ea typeface="HGS創英ﾌﾟﾚｾﾞﾝｽEB" pitchFamily="18" charset="-128"/>
                <a:hlinkClick r:id="rId6"/>
              </a:rPr>
              <a:t>://</a:t>
            </a:r>
            <a:r>
              <a:rPr lang="en-US" altLang="ja-JP" b="0" dirty="0" smtClean="0">
                <a:latin typeface="HGS創英ﾌﾟﾚｾﾞﾝｽEB" pitchFamily="18" charset="-128"/>
                <a:ea typeface="HGS創英ﾌﾟﾚｾﾞﾝｽEB" pitchFamily="18" charset="-128"/>
                <a:hlinkClick r:id="rId6"/>
              </a:rPr>
              <a:t>www.nhk.or.jp/ashita/miraijuku/archives/140130.html</a:t>
            </a:r>
            <a:endParaRPr lang="en-US" altLang="ja-JP" b="0" dirty="0" smtClean="0">
              <a:latin typeface="HGS創英ﾌﾟﾚｾﾞﾝｽEB" pitchFamily="18" charset="-128"/>
              <a:ea typeface="HGS創英ﾌﾟﾚｾﾞﾝｽEB" pitchFamily="18" charset="-128"/>
            </a:endParaRPr>
          </a:p>
          <a:p>
            <a:pPr>
              <a:spcBef>
                <a:spcPts val="1800"/>
              </a:spcBef>
              <a:buNone/>
            </a:pPr>
            <a:endParaRPr lang="en-US" altLang="ja-JP" b="0" dirty="0" smtClean="0">
              <a:latin typeface="HGS創英ﾌﾟﾚｾﾞﾝｽEB" pitchFamily="18" charset="-128"/>
              <a:ea typeface="HGS創英ﾌﾟﾚｾﾞﾝｽEB" pitchFamily="18" charset="-128"/>
            </a:endParaRPr>
          </a:p>
          <a:p>
            <a:pPr>
              <a:spcBef>
                <a:spcPts val="1800"/>
              </a:spcBef>
              <a:buNone/>
            </a:pPr>
            <a:endParaRPr lang="en-US" altLang="ja-JP" b="0" dirty="0" smtClean="0">
              <a:latin typeface="HGS創英ﾌﾟﾚｾﾞﾝｽEB" pitchFamily="18" charset="-128"/>
              <a:ea typeface="HGS創英ﾌﾟﾚｾﾞﾝｽEB" pitchFamily="18" charset="-128"/>
            </a:endParaRPr>
          </a:p>
        </p:txBody>
      </p:sp>
      <p:sp>
        <p:nvSpPr>
          <p:cNvPr id="13" name="正方形/長方形 12"/>
          <p:cNvSpPr/>
          <p:nvPr/>
        </p:nvSpPr>
        <p:spPr>
          <a:xfrm>
            <a:off x="457200" y="354568"/>
            <a:ext cx="4277133"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a:t>
            </a:r>
            <a:r>
              <a:rPr lang="ja-JP" altLang="en-US" dirty="0">
                <a:solidFill>
                  <a:prstClr val="black"/>
                </a:solidFill>
              </a:rPr>
              <a:t>事例（行政・企業・市民） </a:t>
            </a:r>
            <a:r>
              <a:rPr lang="en-US" altLang="ja-JP" dirty="0" smtClean="0">
                <a:solidFill>
                  <a:prstClr val="black"/>
                </a:solidFill>
              </a:rPr>
              <a:t>】</a:t>
            </a:r>
            <a:endParaRPr lang="ja-JP" altLang="en-US" dirty="0">
              <a:solidFill>
                <a:prstClr val="black"/>
              </a:solidFill>
            </a:endParaRPr>
          </a:p>
        </p:txBody>
      </p:sp>
      <p:pic>
        <p:nvPicPr>
          <p:cNvPr id="3074" name="Picture 2" descr="http://www.nhk.or.jp/ashita/miraijuku/common/img/archives/broadcast_p/140116_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7946" y="3140968"/>
            <a:ext cx="2953245" cy="16603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nhk.or.jp/ashita/miraijuku/common/img/archives/broadcast_p/140130_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7946" y="5042654"/>
            <a:ext cx="2920782" cy="164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760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4365" y="682686"/>
            <a:ext cx="8666693" cy="1183437"/>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ja-JP" altLang="en-US" dirty="0" smtClean="0"/>
              <a:t>みんなのエネルギー・環境会議（</a:t>
            </a:r>
            <a:r>
              <a:rPr lang="en-US" altLang="ja-JP" dirty="0" smtClean="0"/>
              <a:t>MEEC</a:t>
            </a:r>
            <a:r>
              <a:rPr lang="ja-JP" altLang="en-US" dirty="0" smtClean="0"/>
              <a:t>）</a:t>
            </a:r>
            <a:endParaRPr kumimoji="1" lang="ja-JP" altLang="en-US" dirty="0">
              <a:effectLst>
                <a:outerShdw blurRad="38100" dist="38100" dir="2700000" algn="tl">
                  <a:srgbClr val="000000">
                    <a:alpha val="43137"/>
                  </a:srgbClr>
                </a:outerShdw>
              </a:effectLst>
            </a:endParaRPr>
          </a:p>
        </p:txBody>
      </p:sp>
      <p:sp>
        <p:nvSpPr>
          <p:cNvPr id="8" name="コンテンツ プレースホルダ 2"/>
          <p:cNvSpPr>
            <a:spLocks noGrp="1"/>
          </p:cNvSpPr>
          <p:nvPr>
            <p:ph idx="1"/>
          </p:nvPr>
        </p:nvSpPr>
        <p:spPr>
          <a:xfrm>
            <a:off x="264365" y="2091592"/>
            <a:ext cx="8808098" cy="4001406"/>
          </a:xfrm>
        </p:spPr>
        <p:txBody>
          <a:bodyPr>
            <a:normAutofit fontScale="62500" lnSpcReduction="20000"/>
          </a:bodyPr>
          <a:lstStyle/>
          <a:p>
            <a:pPr marL="0" indent="0">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設立</a:t>
            </a:r>
            <a:r>
              <a:rPr lang="en-US" altLang="ja-JP" dirty="0" smtClean="0">
                <a:latin typeface="HGS創英ﾌﾟﾚｾﾞﾝｽEB" pitchFamily="18" charset="-128"/>
                <a:ea typeface="HGS創英ﾌﾟﾚｾﾞﾝｽEB" pitchFamily="18" charset="-128"/>
              </a:rPr>
              <a:t>】2011</a:t>
            </a:r>
            <a:r>
              <a:rPr lang="ja-JP" altLang="en-US" dirty="0" smtClean="0">
                <a:latin typeface="HGS創英ﾌﾟﾚｾﾞﾝｽEB" pitchFamily="18" charset="-128"/>
                <a:ea typeface="HGS創英ﾌﾟﾚｾﾞﾝｽEB" pitchFamily="18" charset="-128"/>
              </a:rPr>
              <a:t>年７月</a:t>
            </a:r>
            <a:endParaRPr lang="en-US" altLang="ja-JP" dirty="0" smtClean="0">
              <a:latin typeface="HGS創英ﾌﾟﾚｾﾞﾝｽEB" pitchFamily="18" charset="-128"/>
              <a:ea typeface="HGS創英ﾌﾟﾚｾﾞﾝｽEB" pitchFamily="18" charset="-128"/>
            </a:endParaRPr>
          </a:p>
          <a:p>
            <a:pPr marL="0" indent="0">
              <a:spcBef>
                <a:spcPts val="1200"/>
              </a:spcBef>
              <a:buNone/>
            </a:pPr>
            <a:r>
              <a:rPr lang="ja-JP" altLang="en-US" dirty="0" smtClean="0">
                <a:latin typeface="HGS創英ﾌﾟﾚｾﾞﾝｽEB" pitchFamily="18" charset="-128"/>
                <a:ea typeface="HGS創英ﾌﾟﾚｾﾞﾝｽEB" pitchFamily="18" charset="-128"/>
              </a:rPr>
              <a:t>これまでの国主導で行われていた「エネルギー政策」から、さまざまな立場や考えの人がオープンに語り、議論する場をつくり、一人ひとりが自分</a:t>
            </a:r>
            <a:r>
              <a:rPr lang="ja-JP" altLang="en-US" dirty="0">
                <a:latin typeface="HGS創英ﾌﾟﾚｾﾞﾝｽEB" pitchFamily="18" charset="-128"/>
                <a:ea typeface="HGS創英ﾌﾟﾚｾﾞﾝｽEB" pitchFamily="18" charset="-128"/>
              </a:rPr>
              <a:t>のこととしてエネルギーのことを</a:t>
            </a:r>
            <a:r>
              <a:rPr lang="ja-JP" altLang="en-US" dirty="0" smtClean="0">
                <a:latin typeface="HGS創英ﾌﾟﾚｾﾞﾝｽEB" pitchFamily="18" charset="-128"/>
                <a:ea typeface="HGS創英ﾌﾟﾚｾﾞﾝｽEB" pitchFamily="18" charset="-128"/>
              </a:rPr>
              <a:t>考え、国民</a:t>
            </a:r>
            <a:r>
              <a:rPr lang="ja-JP" altLang="en-US" dirty="0">
                <a:latin typeface="HGS創英ﾌﾟﾚｾﾞﾝｽEB" pitchFamily="18" charset="-128"/>
                <a:ea typeface="HGS創英ﾌﾟﾚｾﾞﾝｽEB" pitchFamily="18" charset="-128"/>
              </a:rPr>
              <a:t>の想いや気持ちを反映</a:t>
            </a:r>
            <a:r>
              <a:rPr lang="ja-JP" altLang="en-US" dirty="0" smtClean="0">
                <a:latin typeface="HGS創英ﾌﾟﾚｾﾞﾝｽEB" pitchFamily="18" charset="-128"/>
                <a:ea typeface="HGS創英ﾌﾟﾚｾﾞﾝｽEB" pitchFamily="18" charset="-128"/>
              </a:rPr>
              <a:t>したエネルギー政策を作って</a:t>
            </a:r>
            <a:r>
              <a:rPr lang="ja-JP" altLang="en-US" dirty="0">
                <a:latin typeface="HGS創英ﾌﾟﾚｾﾞﾝｽEB" pitchFamily="18" charset="-128"/>
                <a:ea typeface="HGS創英ﾌﾟﾚｾﾞﾝｽEB" pitchFamily="18" charset="-128"/>
              </a:rPr>
              <a:t>もらおう</a:t>
            </a:r>
            <a:r>
              <a:rPr lang="ja-JP" altLang="en-US" dirty="0" smtClean="0">
                <a:latin typeface="HGS創英ﾌﾟﾚｾﾞﾝｽEB" pitchFamily="18" charset="-128"/>
                <a:ea typeface="HGS創英ﾌﾟﾚｾﾞﾝｽEB" pitchFamily="18" charset="-128"/>
              </a:rPr>
              <a:t>、という想い</a:t>
            </a:r>
            <a:r>
              <a:rPr lang="ja-JP" altLang="en-US" dirty="0">
                <a:latin typeface="HGS創英ﾌﾟﾚｾﾞﾝｽEB" pitchFamily="18" charset="-128"/>
                <a:ea typeface="HGS創英ﾌﾟﾚｾﾞﾝｽEB" pitchFamily="18" charset="-128"/>
              </a:rPr>
              <a:t>で立ち上げた</a:t>
            </a:r>
            <a:r>
              <a:rPr lang="ja-JP" altLang="en-US" dirty="0" smtClean="0">
                <a:latin typeface="HGS創英ﾌﾟﾚｾﾞﾝｽEB" pitchFamily="18" charset="-128"/>
                <a:ea typeface="HGS創英ﾌﾟﾚｾﾞﾝｽEB" pitchFamily="18" charset="-128"/>
              </a:rPr>
              <a:t>会議。</a:t>
            </a:r>
            <a:endParaRPr lang="en-US" altLang="ja-JP" dirty="0" smtClean="0">
              <a:latin typeface="HGS創英ﾌﾟﾚｾﾞﾝｽEB" pitchFamily="18" charset="-128"/>
              <a:ea typeface="HGS創英ﾌﾟﾚｾﾞﾝｽEB" pitchFamily="18" charset="-128"/>
            </a:endParaRPr>
          </a:p>
          <a:p>
            <a:pPr marL="0" indent="0">
              <a:spcBef>
                <a:spcPts val="1800"/>
              </a:spcBef>
              <a:buNone/>
            </a:pPr>
            <a:r>
              <a:rPr lang="ja-JP" altLang="en-US" dirty="0" smtClean="0">
                <a:latin typeface="HGS創英ﾌﾟﾚｾﾞﾝｽEB" pitchFamily="18" charset="-128"/>
                <a:ea typeface="HGS創英ﾌﾟﾚｾﾞﾝｽEB" pitchFamily="18" charset="-128"/>
              </a:rPr>
              <a:t>専門家の発言だけでなく、集まった人々が周りの人と対話を行い、異なる意見にも耳を傾ける時間をつくる。また、会議の模様はすべてインターネットで中継を行う。</a:t>
            </a:r>
            <a:endParaRPr lang="en-US" altLang="ja-JP" dirty="0" smtClean="0">
              <a:latin typeface="HGS創英ﾌﾟﾚｾﾞﾝｽEB" pitchFamily="18" charset="-128"/>
              <a:ea typeface="HGS創英ﾌﾟﾚｾﾞﾝｽEB" pitchFamily="18" charset="-128"/>
            </a:endParaRPr>
          </a:p>
          <a:p>
            <a:pPr marL="0" indent="0">
              <a:spcBef>
                <a:spcPts val="1800"/>
              </a:spcBef>
              <a:buNone/>
            </a:pPr>
            <a:r>
              <a:rPr lang="ja-JP" altLang="en-US" dirty="0">
                <a:latin typeface="HGS創英ﾌﾟﾚｾﾞﾝｽEB" pitchFamily="18" charset="-128"/>
                <a:ea typeface="HGS創英ﾌﾟﾚｾﾞﾝｽEB" pitchFamily="18" charset="-128"/>
              </a:rPr>
              <a:t>枝</a:t>
            </a:r>
            <a:r>
              <a:rPr lang="ja-JP" altLang="en-US" dirty="0" smtClean="0">
                <a:latin typeface="HGS創英ﾌﾟﾚｾﾞﾝｽEB" pitchFamily="18" charset="-128"/>
                <a:ea typeface="HGS創英ﾌﾟﾚｾﾞﾝｽEB" pitchFamily="18" charset="-128"/>
              </a:rPr>
              <a:t>廣は発起人として会を主催するほか、地域で主催される会ではファシリテーターやパネリストとして参加。</a:t>
            </a:r>
            <a:endParaRPr lang="en-US" altLang="ja-JP" dirty="0" smtClean="0">
              <a:latin typeface="HGS創英ﾌﾟﾚｾﾞﾝｽEB" pitchFamily="18" charset="-128"/>
              <a:ea typeface="HGS創英ﾌﾟﾚｾﾞﾝｽEB" pitchFamily="18" charset="-128"/>
            </a:endParaRPr>
          </a:p>
          <a:p>
            <a:pPr marL="0" indent="0">
              <a:spcBef>
                <a:spcPts val="1200"/>
              </a:spcBef>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詳細</a:t>
            </a:r>
            <a:r>
              <a:rPr lang="ja-JP" altLang="en-US" dirty="0" smtClean="0">
                <a:latin typeface="HGS創英ﾌﾟﾚｾﾞﾝｽEB" pitchFamily="18" charset="-128"/>
                <a:ea typeface="HGS創英ﾌﾟﾚｾﾞﾝｽEB" pitchFamily="18" charset="-128"/>
              </a:rPr>
              <a:t>ウェブサイト</a:t>
            </a: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　</a:t>
            </a:r>
            <a:r>
              <a:rPr lang="en-US" altLang="ja-JP" dirty="0" smtClean="0">
                <a:latin typeface="HGS創英ﾌﾟﾚｾﾞﾝｽEB" pitchFamily="18" charset="-128"/>
                <a:ea typeface="HGS創英ﾌﾟﾚｾﾞﾝｽEB" pitchFamily="18" charset="-128"/>
                <a:hlinkClick r:id="rId3"/>
              </a:rPr>
              <a:t>http</a:t>
            </a:r>
            <a:r>
              <a:rPr lang="en-US" altLang="ja-JP" dirty="0">
                <a:latin typeface="HGS創英ﾌﾟﾚｾﾞﾝｽEB" pitchFamily="18" charset="-128"/>
                <a:ea typeface="HGS創英ﾌﾟﾚｾﾞﾝｽEB" pitchFamily="18" charset="-128"/>
                <a:hlinkClick r:id="rId3"/>
              </a:rPr>
              <a:t>://www.meec.jp/</a:t>
            </a:r>
            <a:endParaRPr lang="ja-JP" altLang="en-US" dirty="0">
              <a:latin typeface="HGS創英ﾌﾟﾚｾﾞﾝｽEB" pitchFamily="18" charset="-128"/>
              <a:ea typeface="HGS創英ﾌﾟﾚｾﾞﾝｽEB" pitchFamily="18" charset="-128"/>
            </a:endParaRPr>
          </a:p>
        </p:txBody>
      </p:sp>
      <p:sp>
        <p:nvSpPr>
          <p:cNvPr id="13" name="正方形/長方形 12"/>
          <p:cNvSpPr/>
          <p:nvPr/>
        </p:nvSpPr>
        <p:spPr>
          <a:xfrm>
            <a:off x="457200" y="341350"/>
            <a:ext cx="4277133"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a:t>
            </a:r>
            <a:r>
              <a:rPr lang="ja-JP" altLang="en-US" dirty="0">
                <a:solidFill>
                  <a:prstClr val="black"/>
                </a:solidFill>
              </a:rPr>
              <a:t>事例（行政・企業・市民） </a:t>
            </a:r>
            <a:r>
              <a:rPr lang="en-US" altLang="ja-JP" dirty="0" smtClean="0">
                <a:solidFill>
                  <a:prstClr val="black"/>
                </a:solidFill>
              </a:rPr>
              <a:t>】</a:t>
            </a:r>
            <a:endParaRPr lang="ja-JP" altLang="en-US" dirty="0">
              <a:solidFill>
                <a:prstClr val="black"/>
              </a:solidFill>
            </a:endParaRPr>
          </a:p>
        </p:txBody>
      </p:sp>
      <p:pic>
        <p:nvPicPr>
          <p:cNvPr id="10" name="図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93833" y="5045006"/>
            <a:ext cx="2468009" cy="1645041"/>
          </a:xfrm>
          <a:prstGeom prst="rect">
            <a:avLst/>
          </a:prstGeom>
        </p:spPr>
      </p:pic>
    </p:spTree>
    <p:extLst>
      <p:ext uri="{BB962C8B-B14F-4D97-AF65-F5344CB8AC3E}">
        <p14:creationId xmlns:p14="http://schemas.microsoft.com/office/powerpoint/2010/main" val="271222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9702" y="710672"/>
            <a:ext cx="8621251" cy="1183437"/>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ja-JP" altLang="en-US" dirty="0" smtClean="0"/>
              <a:t>みんなのエネルギー・環境会議（</a:t>
            </a:r>
            <a:r>
              <a:rPr lang="en-US" altLang="ja-JP" dirty="0" smtClean="0"/>
              <a:t>MEEC</a:t>
            </a:r>
            <a:r>
              <a:rPr lang="ja-JP" altLang="en-US" dirty="0" smtClean="0"/>
              <a:t>）</a:t>
            </a:r>
            <a:r>
              <a:rPr lang="en-US" altLang="ja-JP" dirty="0" smtClean="0"/>
              <a:t/>
            </a:r>
            <a:br>
              <a:rPr lang="en-US" altLang="ja-JP" dirty="0" smtClean="0"/>
            </a:br>
            <a:r>
              <a:rPr lang="ja-JP" altLang="en-US" dirty="0" smtClean="0"/>
              <a:t>第１回</a:t>
            </a:r>
            <a:endParaRPr kumimoji="1" lang="ja-JP" altLang="en-US" dirty="0">
              <a:effectLst>
                <a:outerShdw blurRad="38100" dist="38100" dir="2700000" algn="tl">
                  <a:srgbClr val="000000">
                    <a:alpha val="43137"/>
                  </a:srgbClr>
                </a:outerShdw>
              </a:effectLst>
            </a:endParaRPr>
          </a:p>
        </p:txBody>
      </p:sp>
      <p:sp>
        <p:nvSpPr>
          <p:cNvPr id="8" name="コンテンツ プレースホルダ 2"/>
          <p:cNvSpPr>
            <a:spLocks noGrp="1"/>
          </p:cNvSpPr>
          <p:nvPr>
            <p:ph idx="1"/>
          </p:nvPr>
        </p:nvSpPr>
        <p:spPr>
          <a:xfrm>
            <a:off x="264366" y="2086364"/>
            <a:ext cx="8761088" cy="3281503"/>
          </a:xfrm>
        </p:spPr>
        <p:txBody>
          <a:bodyPr>
            <a:normAutofit fontScale="62500" lnSpcReduction="20000"/>
          </a:bodyPr>
          <a:lstStyle/>
          <a:p>
            <a:pPr>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日時</a:t>
            </a:r>
            <a:r>
              <a:rPr lang="en-US" altLang="ja-JP" dirty="0" smtClean="0">
                <a:latin typeface="HGS創英ﾌﾟﾚｾﾞﾝｽEB" pitchFamily="18" charset="-128"/>
                <a:ea typeface="HGS創英ﾌﾟﾚｾﾞﾝｽEB" pitchFamily="18" charset="-128"/>
              </a:rPr>
              <a:t>】2011</a:t>
            </a:r>
            <a:r>
              <a:rPr lang="ja-JP" altLang="en-US" dirty="0" smtClean="0">
                <a:latin typeface="HGS創英ﾌﾟﾚｾﾞﾝｽEB" pitchFamily="18" charset="-128"/>
                <a:ea typeface="HGS創英ﾌﾟﾚｾﾞﾝｽEB" pitchFamily="18" charset="-128"/>
              </a:rPr>
              <a:t>年７月</a:t>
            </a:r>
            <a:r>
              <a:rPr lang="en-US" altLang="ja-JP" dirty="0" smtClean="0">
                <a:latin typeface="HGS創英ﾌﾟﾚｾﾞﾝｽEB" pitchFamily="18" charset="-128"/>
                <a:ea typeface="HGS創英ﾌﾟﾚｾﾞﾝｽEB" pitchFamily="18" charset="-128"/>
              </a:rPr>
              <a:t>31</a:t>
            </a:r>
            <a:r>
              <a:rPr lang="ja-JP" altLang="en-US" dirty="0" smtClean="0">
                <a:latin typeface="HGS創英ﾌﾟﾚｾﾞﾝｽEB" pitchFamily="18" charset="-128"/>
                <a:ea typeface="HGS創英ﾌﾟﾚｾﾞﾝｽEB" pitchFamily="18" charset="-128"/>
              </a:rPr>
              <a:t>日</a:t>
            </a:r>
            <a:endParaRPr lang="en-US" altLang="ja-JP" dirty="0" smtClean="0">
              <a:latin typeface="HGS創英ﾌﾟﾚｾﾞﾝｽEB" pitchFamily="18" charset="-128"/>
              <a:ea typeface="HGS創英ﾌﾟﾚｾﾞﾝｽEB" pitchFamily="18" charset="-128"/>
            </a:endParaRPr>
          </a:p>
          <a:p>
            <a:pPr>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場所</a:t>
            </a: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長野県茅野市（諏訪理科大学）</a:t>
            </a:r>
            <a:endParaRPr lang="en-US" altLang="ja-JP" dirty="0" smtClean="0">
              <a:latin typeface="HGS創英ﾌﾟﾚｾﾞﾝｽEB" pitchFamily="18" charset="-128"/>
              <a:ea typeface="HGS創英ﾌﾟﾚｾﾞﾝｽEB" pitchFamily="18" charset="-128"/>
            </a:endParaRPr>
          </a:p>
          <a:p>
            <a:pPr marL="180975" indent="-180975">
              <a:spcBef>
                <a:spcPts val="1800"/>
              </a:spcBef>
              <a:buNone/>
            </a:pPr>
            <a:r>
              <a:rPr lang="ja-JP" altLang="en-US" dirty="0" smtClean="0">
                <a:latin typeface="HGS創英ﾌﾟﾚｾﾞﾝｽEB" pitchFamily="18" charset="-128"/>
                <a:ea typeface="HGS創英ﾌﾟﾚｾﾞﾝｽEB" pitchFamily="18" charset="-128"/>
              </a:rPr>
              <a:t>「原子力」「生成可能エネルギー」「政策決定」「ライフスタイル」をテーマに、各有識者、政治家、行政の方、</a:t>
            </a:r>
            <a:r>
              <a:rPr lang="en-US" altLang="ja-JP" dirty="0" smtClean="0">
                <a:latin typeface="HGS創英ﾌﾟﾚｾﾞﾝｽEB" pitchFamily="18" charset="-128"/>
                <a:ea typeface="HGS創英ﾌﾟﾚｾﾞﾝｽEB" pitchFamily="18" charset="-128"/>
              </a:rPr>
              <a:t>NPO</a:t>
            </a:r>
            <a:r>
              <a:rPr lang="ja-JP" altLang="en-US" dirty="0" err="1" smtClean="0">
                <a:latin typeface="HGS創英ﾌﾟﾚｾﾞﾝｽEB" pitchFamily="18" charset="-128"/>
                <a:ea typeface="HGS創英ﾌﾟﾚｾﾞﾝｽEB" pitchFamily="18" charset="-128"/>
              </a:rPr>
              <a:t>、</a:t>
            </a:r>
            <a:r>
              <a:rPr lang="en-US" altLang="ja-JP" dirty="0" smtClean="0">
                <a:latin typeface="HGS創英ﾌﾟﾚｾﾞﾝｽEB" pitchFamily="18" charset="-128"/>
                <a:ea typeface="HGS創英ﾌﾟﾚｾﾞﾝｽEB" pitchFamily="18" charset="-128"/>
              </a:rPr>
              <a:t>NGO</a:t>
            </a:r>
            <a:r>
              <a:rPr lang="ja-JP" altLang="en-US" dirty="0" smtClean="0">
                <a:latin typeface="HGS創英ﾌﾟﾚｾﾞﾝｽEB" pitchFamily="18" charset="-128"/>
                <a:ea typeface="HGS創英ﾌﾟﾚｾﾞﾝｽEB" pitchFamily="18" charset="-128"/>
              </a:rPr>
              <a:t>の方など、総勢</a:t>
            </a:r>
            <a:r>
              <a:rPr lang="en-US" altLang="ja-JP" dirty="0" smtClean="0">
                <a:latin typeface="HGS創英ﾌﾟﾚｾﾞﾝｽEB" pitchFamily="18" charset="-128"/>
                <a:ea typeface="HGS創英ﾌﾟﾚｾﾞﾝｽEB" pitchFamily="18" charset="-128"/>
              </a:rPr>
              <a:t>30</a:t>
            </a:r>
            <a:r>
              <a:rPr lang="ja-JP" altLang="en-US" dirty="0" smtClean="0">
                <a:latin typeface="HGS創英ﾌﾟﾚｾﾞﾝｽEB" pitchFamily="18" charset="-128"/>
                <a:ea typeface="HGS創英ﾌﾟﾚｾﾞﾝｽEB" pitchFamily="18" charset="-128"/>
              </a:rPr>
              <a:t>人以上が登壇し、意見を交わした。</a:t>
            </a:r>
            <a:endParaRPr lang="en-US" altLang="ja-JP" dirty="0" smtClean="0">
              <a:latin typeface="HGS創英ﾌﾟﾚｾﾞﾝｽEB" pitchFamily="18" charset="-128"/>
              <a:ea typeface="HGS創英ﾌﾟﾚｾﾞﾝｽEB" pitchFamily="18" charset="-128"/>
            </a:endParaRPr>
          </a:p>
          <a:p>
            <a:pPr marL="180975" indent="0">
              <a:spcBef>
                <a:spcPts val="1800"/>
              </a:spcBef>
              <a:buNone/>
            </a:pPr>
            <a:r>
              <a:rPr lang="ja-JP" altLang="en-US" dirty="0" smtClean="0">
                <a:latin typeface="HGS創英ﾌﾟﾚｾﾞﾝｽEB" pitchFamily="18" charset="-128"/>
                <a:ea typeface="HGS創英ﾌﾟﾚｾﾞﾝｽEB" pitchFamily="18" charset="-128"/>
              </a:rPr>
              <a:t>参加者は周りの人と対話を行うとともに、疑問点や今後知りたいことなどをレスポンスシートに記入。</a:t>
            </a:r>
            <a:endParaRPr lang="en-US" altLang="ja-JP" dirty="0" smtClean="0">
              <a:latin typeface="HGS創英ﾌﾟﾚｾﾞﾝｽEB" pitchFamily="18" charset="-128"/>
              <a:ea typeface="HGS創英ﾌﾟﾚｾﾞﾝｽEB" pitchFamily="18" charset="-128"/>
            </a:endParaRPr>
          </a:p>
          <a:p>
            <a:pPr marL="180975" indent="0">
              <a:spcBef>
                <a:spcPts val="1800"/>
              </a:spcBef>
              <a:buNone/>
            </a:pPr>
            <a:r>
              <a:rPr lang="ja-JP" altLang="en-US" dirty="0" smtClean="0">
                <a:latin typeface="HGS創英ﾌﾟﾚｾﾞﾝｽEB" pitchFamily="18" charset="-128"/>
                <a:ea typeface="HGS創英ﾌﾟﾚｾﾞﾝｽEB" pitchFamily="18" charset="-128"/>
              </a:rPr>
              <a:t>企画および全体進行・「ライフスタイル」のファシリテーターを担当</a:t>
            </a:r>
            <a:r>
              <a:rPr lang="ja-JP" altLang="en-US" dirty="0" smtClean="0">
                <a:latin typeface="HGS創英ﾌﾟﾚｾﾞﾝｽEB" pitchFamily="18" charset="-128"/>
                <a:ea typeface="HGS創英ﾌﾟﾚｾﾞﾝｽEB" pitchFamily="18" charset="-128"/>
              </a:rPr>
              <a:t>。</a:t>
            </a:r>
            <a:endParaRPr lang="en-US" altLang="ja-JP" dirty="0">
              <a:latin typeface="HGS創英ﾌﾟﾚｾﾞﾝｽEB" pitchFamily="18" charset="-128"/>
              <a:ea typeface="HGS創英ﾌﾟﾚｾﾞﾝｽEB" pitchFamily="18" charset="-128"/>
            </a:endParaRPr>
          </a:p>
          <a:p>
            <a:pPr marL="0" indent="0">
              <a:spcBef>
                <a:spcPts val="1800"/>
              </a:spcBef>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詳細</a:t>
            </a:r>
            <a:r>
              <a:rPr lang="ja-JP" altLang="en-US" dirty="0" smtClean="0">
                <a:latin typeface="HGS創英ﾌﾟﾚｾﾞﾝｽEB" pitchFamily="18" charset="-128"/>
                <a:ea typeface="HGS創英ﾌﾟﾚｾﾞﾝｽEB" pitchFamily="18" charset="-128"/>
              </a:rPr>
              <a:t>ウェブサイト</a:t>
            </a: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　</a:t>
            </a:r>
            <a:r>
              <a:rPr lang="en-US" altLang="ja-JP" dirty="0" smtClean="0">
                <a:latin typeface="HGS創英ﾌﾟﾚｾﾞﾝｽEB" pitchFamily="18" charset="-128"/>
                <a:ea typeface="HGS創英ﾌﾟﾚｾﾞﾝｽEB" pitchFamily="18" charset="-128"/>
              </a:rPr>
              <a:t> </a:t>
            </a:r>
            <a:r>
              <a:rPr lang="en-US" altLang="ja-JP" dirty="0" smtClean="0">
                <a:latin typeface="HGS創英ﾌﾟﾚｾﾞﾝｽEB" pitchFamily="18" charset="-128"/>
                <a:ea typeface="HGS創英ﾌﾟﾚｾﾞﾝｽEB" pitchFamily="18" charset="-128"/>
                <a:hlinkClick r:id="rId3"/>
              </a:rPr>
              <a:t>http://www.meec.jp/</a:t>
            </a:r>
            <a:endParaRPr lang="ja-JP" altLang="en-US" dirty="0">
              <a:latin typeface="HGS創英ﾌﾟﾚｾﾞﾝｽEB" pitchFamily="18" charset="-128"/>
              <a:ea typeface="HGS創英ﾌﾟﾚｾﾞﾝｽEB" pitchFamily="18" charset="-128"/>
            </a:endParaRPr>
          </a:p>
        </p:txBody>
      </p:sp>
      <p:sp>
        <p:nvSpPr>
          <p:cNvPr id="13" name="正方形/長方形 12"/>
          <p:cNvSpPr/>
          <p:nvPr/>
        </p:nvSpPr>
        <p:spPr>
          <a:xfrm>
            <a:off x="457200" y="257369"/>
            <a:ext cx="4277133"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a:t>
            </a:r>
            <a:r>
              <a:rPr lang="ja-JP" altLang="en-US" dirty="0">
                <a:solidFill>
                  <a:prstClr val="black"/>
                </a:solidFill>
              </a:rPr>
              <a:t>事例（行政・企業・市民） </a:t>
            </a:r>
            <a:r>
              <a:rPr lang="en-US" altLang="ja-JP" dirty="0" smtClean="0">
                <a:solidFill>
                  <a:prstClr val="black"/>
                </a:solidFill>
              </a:rPr>
              <a:t>】</a:t>
            </a:r>
            <a:endParaRPr lang="ja-JP" altLang="en-US" dirty="0">
              <a:solidFill>
                <a:prstClr val="black"/>
              </a:solidFill>
            </a:endParaRPr>
          </a:p>
        </p:txBody>
      </p:sp>
      <p:pic>
        <p:nvPicPr>
          <p:cNvPr id="11" name="図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22883" y="4968995"/>
            <a:ext cx="2476502" cy="1651001"/>
          </a:xfrm>
          <a:prstGeom prst="rect">
            <a:avLst/>
          </a:prstGeom>
        </p:spPr>
      </p:pic>
    </p:spTree>
    <p:extLst>
      <p:ext uri="{BB962C8B-B14F-4D97-AF65-F5344CB8AC3E}">
        <p14:creationId xmlns:p14="http://schemas.microsoft.com/office/powerpoint/2010/main" val="193715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a:xfrm>
            <a:off x="231194" y="2132856"/>
            <a:ext cx="8761088" cy="2462699"/>
          </a:xfrm>
        </p:spPr>
        <p:txBody>
          <a:bodyPr>
            <a:noAutofit/>
          </a:bodyPr>
          <a:lstStyle/>
          <a:p>
            <a:pPr marL="0" indent="0">
              <a:buNone/>
            </a:pPr>
            <a:r>
              <a:rPr lang="en-US" altLang="ja-JP" sz="1800" dirty="0" smtClean="0">
                <a:latin typeface="HGS創英ﾌﾟﾚｾﾞﾝｽEB" pitchFamily="18" charset="-128"/>
                <a:ea typeface="HGS創英ﾌﾟﾚｾﾞﾝｽEB" pitchFamily="18" charset="-128"/>
              </a:rPr>
              <a:t>【</a:t>
            </a:r>
            <a:r>
              <a:rPr lang="ja-JP" altLang="en-US" sz="1800" dirty="0" smtClean="0">
                <a:latin typeface="HGS創英ﾌﾟﾚｾﾞﾝｽEB" pitchFamily="18" charset="-128"/>
                <a:ea typeface="HGS創英ﾌﾟﾚｾﾞﾝｽEB" pitchFamily="18" charset="-128"/>
              </a:rPr>
              <a:t>日時</a:t>
            </a:r>
            <a:r>
              <a:rPr lang="en-US" altLang="ja-JP" sz="1800" dirty="0" smtClean="0">
                <a:latin typeface="HGS創英ﾌﾟﾚｾﾞﾝｽEB" pitchFamily="18" charset="-128"/>
                <a:ea typeface="HGS創英ﾌﾟﾚｾﾞﾝｽEB" pitchFamily="18" charset="-128"/>
              </a:rPr>
              <a:t>】2011</a:t>
            </a:r>
            <a:r>
              <a:rPr lang="ja-JP" altLang="en-US" sz="1800" dirty="0" smtClean="0">
                <a:latin typeface="HGS創英ﾌﾟﾚｾﾞﾝｽEB" pitchFamily="18" charset="-128"/>
                <a:ea typeface="HGS創英ﾌﾟﾚｾﾞﾝｽEB" pitchFamily="18" charset="-128"/>
              </a:rPr>
              <a:t>年</a:t>
            </a:r>
            <a:r>
              <a:rPr lang="en-US" altLang="ja-JP" sz="1800" dirty="0" smtClean="0">
                <a:latin typeface="HGS創英ﾌﾟﾚｾﾞﾝｽEB" pitchFamily="18" charset="-128"/>
                <a:ea typeface="HGS創英ﾌﾟﾚｾﾞﾝｽEB" pitchFamily="18" charset="-128"/>
              </a:rPr>
              <a:t>11</a:t>
            </a:r>
            <a:r>
              <a:rPr lang="ja-JP" altLang="en-US" sz="1800" dirty="0" smtClean="0">
                <a:latin typeface="HGS創英ﾌﾟﾚｾﾞﾝｽEB" pitchFamily="18" charset="-128"/>
                <a:ea typeface="HGS創英ﾌﾟﾚｾﾞﾝｽEB" pitchFamily="18" charset="-128"/>
              </a:rPr>
              <a:t>月</a:t>
            </a:r>
            <a:r>
              <a:rPr lang="en-US" altLang="ja-JP" sz="1800" dirty="0" smtClean="0">
                <a:latin typeface="HGS創英ﾌﾟﾚｾﾞﾝｽEB" pitchFamily="18" charset="-128"/>
                <a:ea typeface="HGS創英ﾌﾟﾚｾﾞﾝｽEB" pitchFamily="18" charset="-128"/>
              </a:rPr>
              <a:t>18</a:t>
            </a:r>
            <a:r>
              <a:rPr lang="ja-JP" altLang="en-US" sz="1800" dirty="0" smtClean="0">
                <a:latin typeface="HGS創英ﾌﾟﾚｾﾞﾝｽEB" pitchFamily="18" charset="-128"/>
                <a:ea typeface="HGS創英ﾌﾟﾚｾﾞﾝｽEB" pitchFamily="18" charset="-128"/>
              </a:rPr>
              <a:t>日</a:t>
            </a:r>
            <a:endParaRPr lang="en-US" altLang="ja-JP" sz="1800" dirty="0" smtClean="0">
              <a:latin typeface="HGS創英ﾌﾟﾚｾﾞﾝｽEB" pitchFamily="18" charset="-128"/>
              <a:ea typeface="HGS創英ﾌﾟﾚｾﾞﾝｽEB" pitchFamily="18" charset="-128"/>
            </a:endParaRPr>
          </a:p>
          <a:p>
            <a:pPr marL="180975" indent="-180975">
              <a:buNone/>
            </a:pPr>
            <a:r>
              <a:rPr lang="en-US" altLang="ja-JP" sz="1800" dirty="0" smtClean="0">
                <a:latin typeface="HGS創英ﾌﾟﾚｾﾞﾝｽEB" pitchFamily="18" charset="-128"/>
                <a:ea typeface="HGS創英ﾌﾟﾚｾﾞﾝｽEB" pitchFamily="18" charset="-128"/>
              </a:rPr>
              <a:t>【</a:t>
            </a:r>
            <a:r>
              <a:rPr lang="ja-JP" altLang="en-US" sz="1800" dirty="0" smtClean="0">
                <a:latin typeface="HGS創英ﾌﾟﾚｾﾞﾝｽEB" pitchFamily="18" charset="-128"/>
                <a:ea typeface="HGS創英ﾌﾟﾚｾﾞﾝｽEB" pitchFamily="18" charset="-128"/>
              </a:rPr>
              <a:t>場所</a:t>
            </a:r>
            <a:r>
              <a:rPr lang="en-US" altLang="ja-JP" sz="1800" dirty="0" smtClean="0">
                <a:latin typeface="HGS創英ﾌﾟﾚｾﾞﾝｽEB" pitchFamily="18" charset="-128"/>
                <a:ea typeface="HGS創英ﾌﾟﾚｾﾞﾝｽEB" pitchFamily="18" charset="-128"/>
              </a:rPr>
              <a:t>】</a:t>
            </a:r>
            <a:r>
              <a:rPr lang="ja-JP" altLang="en-US" sz="1800" dirty="0" smtClean="0">
                <a:latin typeface="HGS創英ﾌﾟﾚｾﾞﾝｽEB" pitchFamily="18" charset="-128"/>
                <a:ea typeface="HGS創英ﾌﾟﾚｾﾞﾝｽEB" pitchFamily="18" charset="-128"/>
              </a:rPr>
              <a:t>東京都（東京工業大学）</a:t>
            </a:r>
            <a:endParaRPr lang="en-US" altLang="ja-JP" sz="1800" dirty="0" smtClean="0">
              <a:latin typeface="HGS創英ﾌﾟﾚｾﾞﾝｽEB" pitchFamily="18" charset="-128"/>
              <a:ea typeface="HGS創英ﾌﾟﾚｾﾞﾝｽEB" pitchFamily="18" charset="-128"/>
            </a:endParaRPr>
          </a:p>
          <a:p>
            <a:pPr marL="180975" indent="-180975">
              <a:buNone/>
            </a:pPr>
            <a:endParaRPr lang="en-US" altLang="ja-JP" sz="1800" dirty="0" smtClean="0">
              <a:latin typeface="HGS創英ﾌﾟﾚｾﾞﾝｽEB" pitchFamily="18" charset="-128"/>
              <a:ea typeface="HGS創英ﾌﾟﾚｾﾞﾝｽEB" pitchFamily="18" charset="-128"/>
            </a:endParaRPr>
          </a:p>
          <a:p>
            <a:pPr marL="180975" indent="-180975">
              <a:buNone/>
            </a:pPr>
            <a:r>
              <a:rPr lang="ja-JP" altLang="en-US" sz="1800" dirty="0" smtClean="0">
                <a:latin typeface="HGS創英ﾌﾟﾚｾﾞﾝｽEB" pitchFamily="18" charset="-128"/>
                <a:ea typeface="HGS創英ﾌﾟﾚｾﾞﾝｽEB" pitchFamily="18" charset="-128"/>
              </a:rPr>
              <a:t>「リアルな原発のたたみ方」を問題提起に、原発推進派、反対派の有識者が「原発はたたまない」「エネルギーベストミックス論」「倫理と民主主義に委ねる」をテーマに徹底討論を行った。</a:t>
            </a:r>
            <a:endParaRPr lang="en-US" altLang="ja-JP" sz="1800" dirty="0" smtClean="0">
              <a:latin typeface="HGS創英ﾌﾟﾚｾﾞﾝｽEB" pitchFamily="18" charset="-128"/>
              <a:ea typeface="HGS創英ﾌﾟﾚｾﾞﾝｽEB" pitchFamily="18" charset="-128"/>
            </a:endParaRPr>
          </a:p>
          <a:p>
            <a:pPr marL="180975" indent="0">
              <a:buNone/>
            </a:pPr>
            <a:r>
              <a:rPr lang="ja-JP" altLang="en-US" sz="1800" dirty="0" smtClean="0">
                <a:latin typeface="HGS創英ﾌﾟﾚｾﾞﾝｽEB" pitchFamily="18" charset="-128"/>
                <a:ea typeface="HGS創英ﾌﾟﾚｾﾞﾝｽEB" pitchFamily="18" charset="-128"/>
              </a:rPr>
              <a:t>企画および全体のファシリテーターを担当。</a:t>
            </a:r>
            <a:endParaRPr lang="en-US" altLang="ja-JP" sz="1800" dirty="0" smtClean="0">
              <a:latin typeface="HGS創英ﾌﾟﾚｾﾞﾝｽEB" pitchFamily="18" charset="-128"/>
              <a:ea typeface="HGS創英ﾌﾟﾚｾﾞﾝｽEB" pitchFamily="18" charset="-128"/>
            </a:endParaRPr>
          </a:p>
          <a:p>
            <a:pPr marL="0" indent="0">
              <a:buNone/>
            </a:pPr>
            <a:r>
              <a:rPr lang="en-US" altLang="ja-JP" sz="1800" dirty="0" smtClean="0">
                <a:latin typeface="HGS創英ﾌﾟﾚｾﾞﾝｽEB" pitchFamily="18" charset="-128"/>
                <a:ea typeface="HGS創英ﾌﾟﾚｾﾞﾝｽEB" pitchFamily="18" charset="-128"/>
              </a:rPr>
              <a:t>【</a:t>
            </a:r>
            <a:r>
              <a:rPr lang="ja-JP" altLang="en-US" sz="1800" dirty="0" smtClean="0">
                <a:latin typeface="HGS創英ﾌﾟﾚｾﾞﾝｽEB" pitchFamily="18" charset="-128"/>
                <a:ea typeface="HGS創英ﾌﾟﾚｾﾞﾝｽEB" pitchFamily="18" charset="-128"/>
              </a:rPr>
              <a:t>詳細ウェブサイト</a:t>
            </a:r>
            <a:r>
              <a:rPr lang="en-US" altLang="ja-JP" sz="1800" dirty="0" smtClean="0">
                <a:latin typeface="HGS創英ﾌﾟﾚｾﾞﾝｽEB" pitchFamily="18" charset="-128"/>
                <a:ea typeface="HGS創英ﾌﾟﾚｾﾞﾝｽEB" pitchFamily="18" charset="-128"/>
              </a:rPr>
              <a:t>】</a:t>
            </a:r>
            <a:r>
              <a:rPr lang="ja-JP" altLang="en-US" sz="1800" dirty="0" smtClean="0">
                <a:latin typeface="HGS創英ﾌﾟﾚｾﾞﾝｽEB" pitchFamily="18" charset="-128"/>
                <a:ea typeface="HGS創英ﾌﾟﾚｾﾞﾝｽEB" pitchFamily="18" charset="-128"/>
              </a:rPr>
              <a:t>　</a:t>
            </a:r>
            <a:r>
              <a:rPr lang="en-US" altLang="ja-JP" sz="1800" dirty="0" smtClean="0">
                <a:latin typeface="HGS創英ﾌﾟﾚｾﾞﾝｽEB" pitchFamily="18" charset="-128"/>
                <a:ea typeface="HGS創英ﾌﾟﾚｾﾞﾝｽEB" pitchFamily="18" charset="-128"/>
              </a:rPr>
              <a:t> </a:t>
            </a:r>
            <a:r>
              <a:rPr lang="en-US" altLang="ja-JP" sz="1800" dirty="0" smtClean="0">
                <a:latin typeface="HGS創英ﾌﾟﾚｾﾞﾝｽEB" pitchFamily="18" charset="-128"/>
                <a:ea typeface="HGS創英ﾌﾟﾚｾﾞﾝｽEB" pitchFamily="18" charset="-128"/>
                <a:hlinkClick r:id="rId3"/>
              </a:rPr>
              <a:t>http://www.meec.jp/</a:t>
            </a:r>
            <a:endParaRPr lang="ja-JP" altLang="en-US" sz="1800" dirty="0">
              <a:latin typeface="HGS創英ﾌﾟﾚｾﾞﾝｽEB" pitchFamily="18" charset="-128"/>
              <a:ea typeface="HGS創英ﾌﾟﾚｾﾞﾝｽEB" pitchFamily="18" charset="-128"/>
            </a:endParaRPr>
          </a:p>
        </p:txBody>
      </p:sp>
      <p:sp>
        <p:nvSpPr>
          <p:cNvPr id="13" name="正方形/長方形 12"/>
          <p:cNvSpPr/>
          <p:nvPr/>
        </p:nvSpPr>
        <p:spPr>
          <a:xfrm>
            <a:off x="457200" y="257369"/>
            <a:ext cx="4277133"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a:t>
            </a:r>
            <a:r>
              <a:rPr lang="ja-JP" altLang="en-US" dirty="0">
                <a:solidFill>
                  <a:prstClr val="black"/>
                </a:solidFill>
              </a:rPr>
              <a:t>事例（行政・企業・市民） </a:t>
            </a:r>
            <a:r>
              <a:rPr lang="en-US" altLang="ja-JP" dirty="0" smtClean="0">
                <a:solidFill>
                  <a:prstClr val="black"/>
                </a:solidFill>
              </a:rPr>
              <a:t>】</a:t>
            </a:r>
            <a:endParaRPr lang="ja-JP" altLang="en-US" dirty="0">
              <a:solidFill>
                <a:prstClr val="black"/>
              </a:solidFill>
            </a:endParaRPr>
          </a:p>
        </p:txBody>
      </p:sp>
      <p:sp>
        <p:nvSpPr>
          <p:cNvPr id="6" name="角丸四角形 5"/>
          <p:cNvSpPr/>
          <p:nvPr/>
        </p:nvSpPr>
        <p:spPr>
          <a:xfrm>
            <a:off x="410190" y="4827087"/>
            <a:ext cx="8549950" cy="1685925"/>
          </a:xfrm>
          <a:prstGeom prst="roundRect">
            <a:avLst/>
          </a:prstGeom>
        </p:spPr>
        <p:style>
          <a:lnRef idx="1">
            <a:schemeClr val="accent3"/>
          </a:lnRef>
          <a:fillRef idx="2">
            <a:schemeClr val="accent3"/>
          </a:fillRef>
          <a:effectRef idx="1">
            <a:schemeClr val="accent3"/>
          </a:effectRef>
          <a:fontRef idx="minor">
            <a:schemeClr val="dk1"/>
          </a:fontRef>
        </p:style>
        <p:txBody>
          <a:bodyPr tIns="144000" bIns="144000" rtlCol="0" anchor="ctr"/>
          <a:lstStyle/>
          <a:p>
            <a:pPr algn="ctr" defTabSz="457200"/>
            <a:r>
              <a:rPr lang="ja-JP" altLang="en-US" sz="1600" b="1" dirty="0" smtClean="0">
                <a:solidFill>
                  <a:prstClr val="black"/>
                </a:solidFill>
                <a:effectLst>
                  <a:outerShdw blurRad="38100" dist="38100" dir="2700000" algn="tl">
                    <a:srgbClr val="000000">
                      <a:alpha val="43137"/>
                    </a:srgbClr>
                  </a:outerShdw>
                </a:effectLst>
                <a:latin typeface="HG丸ｺﾞｼｯｸM-PRO" pitchFamily="50" charset="-128"/>
                <a:ea typeface="HG丸ｺﾞｼｯｸM-PRO" pitchFamily="50" charset="-128"/>
              </a:rPr>
              <a:t>＜参加者の声＞</a:t>
            </a:r>
            <a:endParaRPr lang="en-US" altLang="ja-JP" sz="1600" b="1" dirty="0" smtClean="0">
              <a:solidFill>
                <a:prstClr val="black"/>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a:p>
            <a:pPr defTabSz="457200">
              <a:spcBef>
                <a:spcPts val="600"/>
              </a:spcBef>
              <a:buFont typeface="Arial" pitchFamily="34" charset="0"/>
              <a:buChar char="•"/>
            </a:pPr>
            <a:r>
              <a:rPr lang="ja-JP" altLang="en-US" sz="1600" dirty="0" smtClean="0">
                <a:solidFill>
                  <a:prstClr val="black"/>
                </a:solidFill>
                <a:latin typeface="HG丸ｺﾞｼｯｸM-PRO" pitchFamily="50" charset="-128"/>
                <a:ea typeface="HG丸ｺﾞｼｯｸM-PRO" pitchFamily="50" charset="-128"/>
              </a:rPr>
              <a:t>　「立場の違いが議論の中でみえてきて、興味深かったです。</a:t>
            </a:r>
            <a:endParaRPr lang="en-US" altLang="ja-JP" sz="1600" dirty="0" smtClean="0">
              <a:solidFill>
                <a:prstClr val="black"/>
              </a:solidFill>
              <a:latin typeface="HG丸ｺﾞｼｯｸM-PRO" pitchFamily="50" charset="-128"/>
              <a:ea typeface="HG丸ｺﾞｼｯｸM-PRO" pitchFamily="50" charset="-128"/>
            </a:endParaRPr>
          </a:p>
          <a:p>
            <a:pPr defTabSz="457200">
              <a:buFont typeface="Arial" pitchFamily="34" charset="0"/>
              <a:buChar char="•"/>
            </a:pPr>
            <a:r>
              <a:rPr lang="ja-JP" altLang="en-US" sz="1600" dirty="0" smtClean="0">
                <a:solidFill>
                  <a:prstClr val="black"/>
                </a:solidFill>
                <a:latin typeface="HG丸ｺﾞｼｯｸM-PRO" pitchFamily="50" charset="-128"/>
                <a:ea typeface="HG丸ｺﾞｼｯｸM-PRO" pitchFamily="50" charset="-128"/>
              </a:rPr>
              <a:t>　　単純に解決できる問題ではないことが実感できました。」</a:t>
            </a:r>
            <a:endParaRPr lang="en-US" altLang="ja-JP" sz="1600" dirty="0" smtClean="0">
              <a:solidFill>
                <a:prstClr val="black"/>
              </a:solidFill>
              <a:latin typeface="HG丸ｺﾞｼｯｸM-PRO" pitchFamily="50" charset="-128"/>
              <a:ea typeface="HG丸ｺﾞｼｯｸM-PRO" pitchFamily="50" charset="-128"/>
            </a:endParaRPr>
          </a:p>
          <a:p>
            <a:pPr defTabSz="457200">
              <a:buFont typeface="Arial" pitchFamily="34" charset="0"/>
              <a:buChar char="•"/>
            </a:pPr>
            <a:r>
              <a:rPr lang="ja-JP" altLang="en-US" sz="1600" dirty="0" smtClean="0">
                <a:solidFill>
                  <a:prstClr val="black"/>
                </a:solidFill>
                <a:latin typeface="HG丸ｺﾞｼｯｸM-PRO" pitchFamily="50" charset="-128"/>
                <a:ea typeface="HG丸ｺﾞｼｯｸM-PRO" pitchFamily="50" charset="-128"/>
              </a:rPr>
              <a:t>　「第１回の会議よりも議論が濃いもので、とても聞き応えがありました。</a:t>
            </a:r>
            <a:endParaRPr lang="en-US" altLang="ja-JP" sz="1600" dirty="0" smtClean="0">
              <a:solidFill>
                <a:prstClr val="black"/>
              </a:solidFill>
              <a:latin typeface="HG丸ｺﾞｼｯｸM-PRO" pitchFamily="50" charset="-128"/>
              <a:ea typeface="HG丸ｺﾞｼｯｸM-PRO" pitchFamily="50" charset="-128"/>
            </a:endParaRPr>
          </a:p>
          <a:p>
            <a:pPr defTabSz="457200">
              <a:buFont typeface="Arial" pitchFamily="34" charset="0"/>
              <a:buChar char="•"/>
            </a:pPr>
            <a:r>
              <a:rPr lang="ja-JP" altLang="en-US" sz="1600" dirty="0" smtClean="0">
                <a:solidFill>
                  <a:prstClr val="black"/>
                </a:solidFill>
                <a:latin typeface="HG丸ｺﾞｼｯｸM-PRO" pitchFamily="50" charset="-128"/>
                <a:ea typeface="HG丸ｺﾞｼｯｸM-PRO" pitchFamily="50" charset="-128"/>
              </a:rPr>
              <a:t>　　最初の枝廣先生からの「冷静かつ複眼的な思考」が行われていたと思います。」</a:t>
            </a:r>
            <a:endParaRPr lang="en-US" altLang="ja-JP" sz="1600" dirty="0" smtClean="0">
              <a:solidFill>
                <a:prstClr val="black"/>
              </a:solidFill>
              <a:latin typeface="HG丸ｺﾞｼｯｸM-PRO" pitchFamily="50" charset="-128"/>
              <a:ea typeface="HG丸ｺﾞｼｯｸM-PRO" pitchFamily="50" charset="-128"/>
            </a:endParaRPr>
          </a:p>
          <a:p>
            <a:pPr algn="ctr" defTabSz="457200"/>
            <a:endParaRPr lang="ja-JP" altLang="en-US" sz="1600" dirty="0">
              <a:solidFill>
                <a:prstClr val="black"/>
              </a:solidFill>
            </a:endParaRPr>
          </a:p>
        </p:txBody>
      </p:sp>
      <p:pic>
        <p:nvPicPr>
          <p:cNvPr id="3" name="図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38378" y="3812274"/>
            <a:ext cx="2249189" cy="1686892"/>
          </a:xfrm>
          <a:prstGeom prst="rect">
            <a:avLst/>
          </a:prstGeom>
        </p:spPr>
      </p:pic>
      <p:sp>
        <p:nvSpPr>
          <p:cNvPr id="10" name="タイトル 1"/>
          <p:cNvSpPr>
            <a:spLocks noGrp="1"/>
          </p:cNvSpPr>
          <p:nvPr>
            <p:ph type="title"/>
          </p:nvPr>
        </p:nvSpPr>
        <p:spPr>
          <a:xfrm>
            <a:off x="259702" y="710672"/>
            <a:ext cx="8621251" cy="1183437"/>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ja-JP" altLang="en-US" dirty="0" smtClean="0"/>
              <a:t>みんなのエネルギー・環境会議（</a:t>
            </a:r>
            <a:r>
              <a:rPr lang="en-US" altLang="ja-JP" dirty="0" smtClean="0"/>
              <a:t>MEEC</a:t>
            </a:r>
            <a:r>
              <a:rPr lang="ja-JP" altLang="en-US" dirty="0" smtClean="0"/>
              <a:t>）</a:t>
            </a:r>
            <a:r>
              <a:rPr lang="en-US" altLang="ja-JP" dirty="0" smtClean="0"/>
              <a:t/>
            </a:r>
            <a:br>
              <a:rPr lang="en-US" altLang="ja-JP" dirty="0" smtClean="0"/>
            </a:br>
            <a:r>
              <a:rPr lang="ja-JP" altLang="en-US" dirty="0" smtClean="0"/>
              <a:t>第２回</a:t>
            </a:r>
            <a:endParaRPr kumimoji="1" lang="ja-JP"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9866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a:xfrm>
            <a:off x="199051" y="1988840"/>
            <a:ext cx="8944949" cy="2478218"/>
          </a:xfrm>
        </p:spPr>
        <p:txBody>
          <a:bodyPr>
            <a:noAutofit/>
          </a:bodyPr>
          <a:lstStyle/>
          <a:p>
            <a:pPr>
              <a:buNone/>
            </a:pPr>
            <a:r>
              <a:rPr lang="en-US" altLang="ja-JP" sz="1600" dirty="0" smtClean="0">
                <a:latin typeface="HGS創英ﾌﾟﾚｾﾞﾝｽEB" pitchFamily="18" charset="-128"/>
                <a:ea typeface="HGS創英ﾌﾟﾚｾﾞﾝｽEB" pitchFamily="18" charset="-128"/>
              </a:rPr>
              <a:t>【</a:t>
            </a:r>
            <a:r>
              <a:rPr lang="ja-JP" altLang="en-US" sz="1600" dirty="0" smtClean="0">
                <a:latin typeface="HGS創英ﾌﾟﾚｾﾞﾝｽEB" pitchFamily="18" charset="-128"/>
                <a:ea typeface="HGS創英ﾌﾟﾚｾﾞﾝｽEB" pitchFamily="18" charset="-128"/>
              </a:rPr>
              <a:t>日時</a:t>
            </a:r>
            <a:r>
              <a:rPr lang="en-US" altLang="ja-JP" sz="1600" dirty="0" smtClean="0">
                <a:latin typeface="HGS創英ﾌﾟﾚｾﾞﾝｽEB" pitchFamily="18" charset="-128"/>
                <a:ea typeface="HGS創英ﾌﾟﾚｾﾞﾝｽEB" pitchFamily="18" charset="-128"/>
              </a:rPr>
              <a:t>】2012</a:t>
            </a:r>
            <a:r>
              <a:rPr lang="ja-JP" altLang="en-US" sz="1600" dirty="0" smtClean="0">
                <a:latin typeface="HGS創英ﾌﾟﾚｾﾞﾝｽEB" pitchFamily="18" charset="-128"/>
                <a:ea typeface="HGS創英ﾌﾟﾚｾﾞﾝｽEB" pitchFamily="18" charset="-128"/>
              </a:rPr>
              <a:t>年８月５日</a:t>
            </a:r>
            <a:endParaRPr lang="en-US" altLang="ja-JP" sz="1600" dirty="0" smtClean="0">
              <a:latin typeface="HGS創英ﾌﾟﾚｾﾞﾝｽEB" pitchFamily="18" charset="-128"/>
              <a:ea typeface="HGS創英ﾌﾟﾚｾﾞﾝｽEB" pitchFamily="18" charset="-128"/>
            </a:endParaRPr>
          </a:p>
          <a:p>
            <a:pPr>
              <a:buNone/>
            </a:pPr>
            <a:r>
              <a:rPr lang="en-US" altLang="ja-JP" sz="1600" dirty="0" smtClean="0">
                <a:latin typeface="HGS創英ﾌﾟﾚｾﾞﾝｽEB" pitchFamily="18" charset="-128"/>
                <a:ea typeface="HGS創英ﾌﾟﾚｾﾞﾝｽEB" pitchFamily="18" charset="-128"/>
              </a:rPr>
              <a:t>【</a:t>
            </a:r>
            <a:r>
              <a:rPr lang="ja-JP" altLang="en-US" sz="1600" dirty="0" smtClean="0">
                <a:latin typeface="HGS創英ﾌﾟﾚｾﾞﾝｽEB" pitchFamily="18" charset="-128"/>
                <a:ea typeface="HGS創英ﾌﾟﾚｾﾞﾝｽEB" pitchFamily="18" charset="-128"/>
              </a:rPr>
              <a:t>場所</a:t>
            </a:r>
            <a:r>
              <a:rPr lang="en-US" altLang="ja-JP" sz="1600" dirty="0" smtClean="0">
                <a:latin typeface="HGS創英ﾌﾟﾚｾﾞﾝｽEB" pitchFamily="18" charset="-128"/>
                <a:ea typeface="HGS創英ﾌﾟﾚｾﾞﾝｽEB" pitchFamily="18" charset="-128"/>
              </a:rPr>
              <a:t>】</a:t>
            </a:r>
            <a:r>
              <a:rPr lang="ja-JP" altLang="en-US" sz="1600" dirty="0" smtClean="0">
                <a:latin typeface="HGS創英ﾌﾟﾚｾﾞﾝｽEB" pitchFamily="18" charset="-128"/>
                <a:ea typeface="HGS創英ﾌﾟﾚｾﾞﾝｽEB" pitchFamily="18" charset="-128"/>
              </a:rPr>
              <a:t>東京都（日本科学未来館）</a:t>
            </a:r>
            <a:endParaRPr lang="en-US" altLang="ja-JP" sz="1600" dirty="0" smtClean="0">
              <a:latin typeface="HGS創英ﾌﾟﾚｾﾞﾝｽEB" pitchFamily="18" charset="-128"/>
              <a:ea typeface="HGS創英ﾌﾟﾚｾﾞﾝｽEB" pitchFamily="18" charset="-128"/>
            </a:endParaRPr>
          </a:p>
          <a:p>
            <a:pPr marL="180975" indent="-180975">
              <a:buNone/>
            </a:pPr>
            <a:endParaRPr lang="en-US" altLang="ja-JP" sz="1200" dirty="0" smtClean="0">
              <a:latin typeface="HGS創英ﾌﾟﾚｾﾞﾝｽEB" pitchFamily="18" charset="-128"/>
              <a:ea typeface="HGS創英ﾌﾟﾚｾﾞﾝｽEB" pitchFamily="18" charset="-128"/>
            </a:endParaRPr>
          </a:p>
          <a:p>
            <a:pPr marL="180975" indent="-180975">
              <a:buNone/>
            </a:pPr>
            <a:r>
              <a:rPr lang="ja-JP" altLang="en-US" sz="1600" dirty="0" smtClean="0">
                <a:latin typeface="HGS創英ﾌﾟﾚｾﾞﾝｽEB" pitchFamily="18" charset="-128"/>
                <a:ea typeface="HGS創英ﾌﾟﾚｾﾞﾝｽEB" pitchFamily="18" charset="-128"/>
              </a:rPr>
              <a:t>「</a:t>
            </a:r>
            <a:r>
              <a:rPr lang="ja-JP" altLang="en-US" sz="1600" dirty="0">
                <a:latin typeface="HGS創英ﾌﾟﾚｾﾞﾝｽEB" pitchFamily="18" charset="-128"/>
                <a:ea typeface="HGS創英ﾌﾟﾚｾﾞﾝｽEB" pitchFamily="18" charset="-128"/>
              </a:rPr>
              <a:t>エネルギーの選択肢と原発をめぐる諸問題を</a:t>
            </a:r>
            <a:r>
              <a:rPr lang="ja-JP" altLang="en-US" sz="1600" dirty="0" smtClean="0">
                <a:latin typeface="HGS創英ﾌﾟﾚｾﾞﾝｽEB" pitchFamily="18" charset="-128"/>
                <a:ea typeface="HGS創英ﾌﾟﾚｾﾞﾝｽEB" pitchFamily="18" charset="-128"/>
              </a:rPr>
              <a:t>考える」をテーマに、</a:t>
            </a:r>
            <a:r>
              <a:rPr lang="ja-JP" altLang="en-US" sz="1600" dirty="0">
                <a:latin typeface="HGS創英ﾌﾟﾚｾﾞﾝｽEB" pitchFamily="18" charset="-128"/>
                <a:ea typeface="HGS創英ﾌﾟﾚｾﾞﾝｽEB" pitchFamily="18" charset="-128"/>
              </a:rPr>
              <a:t>エネルギーの</a:t>
            </a:r>
            <a:r>
              <a:rPr lang="ja-JP" altLang="en-US" sz="1600" dirty="0" smtClean="0">
                <a:latin typeface="HGS創英ﾌﾟﾚｾﾞﾝｽEB" pitchFamily="18" charset="-128"/>
                <a:ea typeface="HGS創英ﾌﾟﾚｾﾞﾝｽEB" pitchFamily="18" charset="-128"/>
              </a:rPr>
              <a:t>選択肢、</a:t>
            </a:r>
            <a:r>
              <a:rPr lang="ja-JP" altLang="en-US" sz="1600" dirty="0">
                <a:latin typeface="HGS創英ﾌﾟﾚｾﾞﾝｽEB" pitchFamily="18" charset="-128"/>
                <a:ea typeface="HGS創英ﾌﾟﾚｾﾞﾝｽEB" pitchFamily="18" charset="-128"/>
              </a:rPr>
              <a:t>原発をめぐる</a:t>
            </a:r>
            <a:r>
              <a:rPr lang="ja-JP" altLang="en-US" sz="1600" dirty="0" smtClean="0">
                <a:latin typeface="HGS創英ﾌﾟﾚｾﾞﾝｽEB" pitchFamily="18" charset="-128"/>
                <a:ea typeface="HGS創英ﾌﾟﾚｾﾞﾝｽEB" pitchFamily="18" charset="-128"/>
              </a:rPr>
              <a:t>諸問題（事故</a:t>
            </a:r>
            <a:r>
              <a:rPr lang="ja-JP" altLang="en-US" sz="1600" dirty="0">
                <a:latin typeface="HGS創英ﾌﾟﾚｾﾞﾝｽEB" pitchFamily="18" charset="-128"/>
                <a:ea typeface="HGS創英ﾌﾟﾚｾﾞﾝｽEB" pitchFamily="18" charset="-128"/>
              </a:rPr>
              <a:t>リスク、核廃棄物、</a:t>
            </a:r>
            <a:r>
              <a:rPr lang="ja-JP" altLang="en-US" sz="1600" dirty="0" smtClean="0">
                <a:latin typeface="HGS創英ﾌﾟﾚｾﾞﾝｽEB" pitchFamily="18" charset="-128"/>
                <a:ea typeface="HGS創英ﾌﾟﾚｾﾞﾝｽEB" pitchFamily="18" charset="-128"/>
              </a:rPr>
              <a:t>再稼働）、さらに国民的</a:t>
            </a:r>
            <a:r>
              <a:rPr lang="ja-JP" altLang="en-US" sz="1600" dirty="0">
                <a:latin typeface="HGS創英ﾌﾟﾚｾﾞﾝｽEB" pitchFamily="18" charset="-128"/>
                <a:ea typeface="HGS創英ﾌﾟﾚｾﾞﾝｽEB" pitchFamily="18" charset="-128"/>
              </a:rPr>
              <a:t>議論と政策への反映に</a:t>
            </a:r>
            <a:r>
              <a:rPr lang="ja-JP" altLang="en-US" sz="1600" dirty="0" smtClean="0">
                <a:latin typeface="HGS創英ﾌﾟﾚｾﾞﾝｽEB" pitchFamily="18" charset="-128"/>
                <a:ea typeface="HGS創英ﾌﾟﾚｾﾞﾝｽEB" pitchFamily="18" charset="-128"/>
              </a:rPr>
              <a:t>ついて考え、対話を行った</a:t>
            </a:r>
            <a:r>
              <a:rPr lang="ja-JP" altLang="en-US" sz="1600" dirty="0" smtClean="0">
                <a:latin typeface="HGS創英ﾌﾟﾚｾﾞﾝｽEB" pitchFamily="18" charset="-128"/>
                <a:ea typeface="HGS創英ﾌﾟﾚｾﾞﾝｽEB" pitchFamily="18" charset="-128"/>
              </a:rPr>
              <a:t>。会</a:t>
            </a:r>
            <a:r>
              <a:rPr lang="ja-JP" altLang="en-US" sz="1600" dirty="0" smtClean="0">
                <a:latin typeface="HGS創英ﾌﾟﾚｾﾞﾝｽEB" pitchFamily="18" charset="-128"/>
                <a:ea typeface="HGS創英ﾌﾟﾚｾﾞﾝｽEB" pitchFamily="18" charset="-128"/>
              </a:rPr>
              <a:t>を企画・主催するとともに、ファシリテーターおよびパネリストを務める。　</a:t>
            </a:r>
            <a:endParaRPr lang="en-US" altLang="ja-JP" sz="1600" dirty="0" smtClean="0">
              <a:latin typeface="HGS創英ﾌﾟﾚｾﾞﾝｽEB" pitchFamily="18" charset="-128"/>
              <a:ea typeface="HGS創英ﾌﾟﾚｾﾞﾝｽEB" pitchFamily="18" charset="-128"/>
            </a:endParaRPr>
          </a:p>
          <a:p>
            <a:pPr>
              <a:buNone/>
            </a:pPr>
            <a:endParaRPr lang="en-US" altLang="ja-JP" sz="1100" dirty="0" smtClean="0">
              <a:latin typeface="HGS創英ﾌﾟﾚｾﾞﾝｽEB" pitchFamily="18" charset="-128"/>
              <a:ea typeface="HGS創英ﾌﾟﾚｾﾞﾝｽEB" pitchFamily="18" charset="-128"/>
            </a:endParaRPr>
          </a:p>
          <a:p>
            <a:pPr>
              <a:buNone/>
            </a:pPr>
            <a:r>
              <a:rPr lang="en-US" altLang="ja-JP" sz="1600" dirty="0" smtClean="0">
                <a:latin typeface="HGS創英ﾌﾟﾚｾﾞﾝｽEB" pitchFamily="18" charset="-128"/>
                <a:ea typeface="HGS創英ﾌﾟﾚｾﾞﾝｽEB" pitchFamily="18" charset="-128"/>
              </a:rPr>
              <a:t>【</a:t>
            </a:r>
            <a:r>
              <a:rPr lang="ja-JP" altLang="en-US" sz="1600" dirty="0" smtClean="0">
                <a:latin typeface="HGS創英ﾌﾟﾚｾﾞﾝｽEB" pitchFamily="18" charset="-128"/>
                <a:ea typeface="HGS創英ﾌﾟﾚｾﾞﾝｽEB" pitchFamily="18" charset="-128"/>
              </a:rPr>
              <a:t>詳細ウェブサイト</a:t>
            </a:r>
            <a:r>
              <a:rPr lang="en-US" altLang="ja-JP" sz="1600" dirty="0" smtClean="0">
                <a:latin typeface="HGS創英ﾌﾟﾚｾﾞﾝｽEB" pitchFamily="18" charset="-128"/>
                <a:ea typeface="HGS創英ﾌﾟﾚｾﾞﾝｽEB" pitchFamily="18" charset="-128"/>
              </a:rPr>
              <a:t>】</a:t>
            </a:r>
            <a:r>
              <a:rPr lang="ja-JP" altLang="en-US" sz="1600" dirty="0" smtClean="0">
                <a:latin typeface="HGS創英ﾌﾟﾚｾﾞﾝｽEB" pitchFamily="18" charset="-128"/>
                <a:ea typeface="HGS創英ﾌﾟﾚｾﾞﾝｽEB" pitchFamily="18" charset="-128"/>
              </a:rPr>
              <a:t>　</a:t>
            </a:r>
            <a:r>
              <a:rPr lang="en-US" altLang="ja-JP" sz="1600" dirty="0" smtClean="0">
                <a:latin typeface="HGS創英ﾌﾟﾚｾﾞﾝｽEB" pitchFamily="18" charset="-128"/>
                <a:ea typeface="HGS創英ﾌﾟﾚｾﾞﾝｽEB" pitchFamily="18" charset="-128"/>
              </a:rPr>
              <a:t> </a:t>
            </a:r>
            <a:r>
              <a:rPr lang="en-US" altLang="ja-JP" sz="1600" dirty="0" smtClean="0">
                <a:latin typeface="HGS創英ﾌﾟﾚｾﾞﾝｽEB" pitchFamily="18" charset="-128"/>
                <a:ea typeface="HGS創英ﾌﾟﾚｾﾞﾝｽEB" pitchFamily="18" charset="-128"/>
                <a:hlinkClick r:id="rId3"/>
              </a:rPr>
              <a:t>http://www.meec.jp/</a:t>
            </a:r>
            <a:endParaRPr lang="ja-JP" altLang="en-US" sz="1600" dirty="0">
              <a:latin typeface="HGS創英ﾌﾟﾚｾﾞﾝｽEB" pitchFamily="18" charset="-128"/>
              <a:ea typeface="HGS創英ﾌﾟﾚｾﾞﾝｽEB" pitchFamily="18" charset="-128"/>
            </a:endParaRPr>
          </a:p>
        </p:txBody>
      </p:sp>
      <p:sp>
        <p:nvSpPr>
          <p:cNvPr id="13" name="正方形/長方形 12"/>
          <p:cNvSpPr/>
          <p:nvPr/>
        </p:nvSpPr>
        <p:spPr>
          <a:xfrm>
            <a:off x="457200" y="257369"/>
            <a:ext cx="4277133"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a:t>
            </a:r>
            <a:r>
              <a:rPr lang="ja-JP" altLang="en-US" dirty="0">
                <a:solidFill>
                  <a:prstClr val="black"/>
                </a:solidFill>
              </a:rPr>
              <a:t>事例（行政・企業・市民） </a:t>
            </a:r>
            <a:r>
              <a:rPr lang="en-US" altLang="ja-JP" dirty="0" smtClean="0">
                <a:solidFill>
                  <a:prstClr val="black"/>
                </a:solidFill>
              </a:rPr>
              <a:t>】</a:t>
            </a:r>
            <a:endParaRPr lang="ja-JP" altLang="en-US" dirty="0">
              <a:solidFill>
                <a:prstClr val="black"/>
              </a:solidFill>
            </a:endParaRPr>
          </a:p>
        </p:txBody>
      </p:sp>
      <p:sp>
        <p:nvSpPr>
          <p:cNvPr id="6" name="角丸四角形 5"/>
          <p:cNvSpPr/>
          <p:nvPr/>
        </p:nvSpPr>
        <p:spPr>
          <a:xfrm>
            <a:off x="199051" y="4437112"/>
            <a:ext cx="6126593" cy="22558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a:r>
              <a:rPr lang="ja-JP" altLang="en-US" sz="1200" b="1" dirty="0" smtClean="0">
                <a:solidFill>
                  <a:prstClr val="black"/>
                </a:solidFill>
                <a:effectLst>
                  <a:outerShdw blurRad="38100" dist="38100" dir="2700000" algn="tl">
                    <a:srgbClr val="000000">
                      <a:alpha val="43137"/>
                    </a:srgbClr>
                  </a:outerShdw>
                </a:effectLst>
                <a:latin typeface="HG丸ｺﾞｼｯｸM-PRO" pitchFamily="50" charset="-128"/>
                <a:ea typeface="HG丸ｺﾞｼｯｸM-PRO" pitchFamily="50" charset="-128"/>
              </a:rPr>
              <a:t>＜参加者の声＞</a:t>
            </a:r>
            <a:endParaRPr lang="en-US" altLang="ja-JP" sz="1200" b="1" dirty="0" smtClean="0">
              <a:solidFill>
                <a:prstClr val="black"/>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a:p>
            <a:pPr marL="85725" indent="-85725" defTabSz="457200">
              <a:spcBef>
                <a:spcPts val="1200"/>
              </a:spcBef>
              <a:buFont typeface="Arial" pitchFamily="34" charset="0"/>
              <a:buChar char="•"/>
            </a:pPr>
            <a:r>
              <a:rPr lang="ja-JP" altLang="en-US" sz="1200" dirty="0" smtClean="0">
                <a:solidFill>
                  <a:prstClr val="black"/>
                </a:solidFill>
                <a:latin typeface="HG丸ｺﾞｼｯｸM-PRO" pitchFamily="50" charset="-128"/>
                <a:ea typeface="HG丸ｺﾞｼｯｸM-PRO" pitchFamily="50" charset="-128"/>
              </a:rPr>
              <a:t>「</a:t>
            </a:r>
            <a:r>
              <a:rPr lang="ja-JP" altLang="ja-JP" sz="1200" dirty="0" smtClean="0">
                <a:solidFill>
                  <a:prstClr val="black"/>
                </a:solidFill>
                <a:latin typeface="HG丸ｺﾞｼｯｸM-PRO" pitchFamily="50" charset="-128"/>
                <a:ea typeface="HG丸ｺﾞｼｯｸM-PRO" pitchFamily="50" charset="-128"/>
              </a:rPr>
              <a:t>原発を巡る二項対立を超えて立場、考え方の違うメンバーによるセッションは非常に意義のある内容だった。これを契機に市民が考え話し合う、そして提示できるエネルギー政策の議論に発展させていくことが大切だと思います。</a:t>
            </a:r>
            <a:r>
              <a:rPr lang="ja-JP" altLang="en-US" sz="1200" dirty="0" smtClean="0">
                <a:solidFill>
                  <a:prstClr val="black"/>
                </a:solidFill>
                <a:latin typeface="HG丸ｺﾞｼｯｸM-PRO" pitchFamily="50" charset="-128"/>
                <a:ea typeface="HG丸ｺﾞｼｯｸM-PRO" pitchFamily="50" charset="-128"/>
              </a:rPr>
              <a:t>」</a:t>
            </a:r>
            <a:endParaRPr lang="ja-JP" altLang="ja-JP" sz="1200" dirty="0" smtClean="0">
              <a:solidFill>
                <a:prstClr val="black"/>
              </a:solidFill>
              <a:latin typeface="HG丸ｺﾞｼｯｸM-PRO" pitchFamily="50" charset="-128"/>
              <a:ea typeface="HG丸ｺﾞｼｯｸM-PRO" pitchFamily="50" charset="-128"/>
            </a:endParaRPr>
          </a:p>
          <a:p>
            <a:pPr defTabSz="457200">
              <a:spcBef>
                <a:spcPts val="600"/>
              </a:spcBef>
              <a:buFont typeface="Arial" pitchFamily="34" charset="0"/>
              <a:buChar char="•"/>
            </a:pPr>
            <a:r>
              <a:rPr lang="ja-JP" altLang="en-US" sz="1200" dirty="0" smtClean="0">
                <a:solidFill>
                  <a:prstClr val="black"/>
                </a:solidFill>
                <a:latin typeface="HG丸ｺﾞｼｯｸM-PRO" pitchFamily="50" charset="-128"/>
                <a:ea typeface="HG丸ｺﾞｼｯｸM-PRO" pitchFamily="50" charset="-128"/>
              </a:rPr>
              <a:t>「</a:t>
            </a:r>
            <a:r>
              <a:rPr lang="ja-JP" altLang="ja-JP" sz="1200" dirty="0" smtClean="0">
                <a:solidFill>
                  <a:prstClr val="black"/>
                </a:solidFill>
                <a:latin typeface="HG丸ｺﾞｼｯｸM-PRO" pitchFamily="50" charset="-128"/>
                <a:ea typeface="HG丸ｺﾞｼｯｸM-PRO" pitchFamily="50" charset="-128"/>
              </a:rPr>
              <a:t>とてもよかった。これでパブコメが書けそう。</a:t>
            </a:r>
            <a:r>
              <a:rPr lang="ja-JP" altLang="en-US" sz="1200" dirty="0" smtClean="0">
                <a:solidFill>
                  <a:prstClr val="black"/>
                </a:solidFill>
                <a:latin typeface="HG丸ｺﾞｼｯｸM-PRO" pitchFamily="50" charset="-128"/>
                <a:ea typeface="HG丸ｺﾞｼｯｸM-PRO" pitchFamily="50" charset="-128"/>
              </a:rPr>
              <a:t>」</a:t>
            </a:r>
            <a:endParaRPr lang="ja-JP" altLang="ja-JP" sz="1200" dirty="0" smtClean="0">
              <a:solidFill>
                <a:prstClr val="black"/>
              </a:solidFill>
              <a:latin typeface="HG丸ｺﾞｼｯｸM-PRO" pitchFamily="50" charset="-128"/>
              <a:ea typeface="HG丸ｺﾞｼｯｸM-PRO" pitchFamily="50" charset="-128"/>
            </a:endParaRPr>
          </a:p>
          <a:p>
            <a:pPr defTabSz="457200">
              <a:spcBef>
                <a:spcPts val="600"/>
              </a:spcBef>
              <a:buFont typeface="Arial" pitchFamily="34" charset="0"/>
              <a:buChar char="•"/>
            </a:pPr>
            <a:r>
              <a:rPr lang="ja-JP" altLang="en-US" sz="1200" dirty="0" smtClean="0">
                <a:solidFill>
                  <a:prstClr val="black"/>
                </a:solidFill>
                <a:latin typeface="HG丸ｺﾞｼｯｸM-PRO" pitchFamily="50" charset="-128"/>
                <a:ea typeface="HG丸ｺﾞｼｯｸM-PRO" pitchFamily="50" charset="-128"/>
              </a:rPr>
              <a:t>「</a:t>
            </a:r>
            <a:r>
              <a:rPr lang="ja-JP" altLang="ja-JP" sz="1200" dirty="0" smtClean="0">
                <a:solidFill>
                  <a:prstClr val="black"/>
                </a:solidFill>
                <a:latin typeface="HG丸ｺﾞｼｯｸM-PRO" pitchFamily="50" charset="-128"/>
                <a:ea typeface="HG丸ｺﾞｼｯｸM-PRO" pitchFamily="50" charset="-128"/>
              </a:rPr>
              <a:t>イベント自体が中立的な立場から論理的に</a:t>
            </a:r>
            <a:endParaRPr lang="en-US" altLang="ja-JP" sz="1200" dirty="0" smtClean="0">
              <a:solidFill>
                <a:prstClr val="black"/>
              </a:solidFill>
              <a:latin typeface="HG丸ｺﾞｼｯｸM-PRO" pitchFamily="50" charset="-128"/>
              <a:ea typeface="HG丸ｺﾞｼｯｸM-PRO" pitchFamily="50" charset="-128"/>
            </a:endParaRPr>
          </a:p>
          <a:p>
            <a:pPr defTabSz="457200">
              <a:spcBef>
                <a:spcPts val="600"/>
              </a:spcBef>
              <a:buFont typeface="Arial" pitchFamily="34" charset="0"/>
              <a:buChar char="•"/>
            </a:pPr>
            <a:r>
              <a:rPr lang="ja-JP" altLang="en-US" sz="1200" dirty="0" smtClean="0">
                <a:solidFill>
                  <a:prstClr val="black"/>
                </a:solidFill>
                <a:latin typeface="HG丸ｺﾞｼｯｸM-PRO" pitchFamily="50" charset="-128"/>
                <a:ea typeface="HG丸ｺﾞｼｯｸM-PRO" pitchFamily="50" charset="-128"/>
              </a:rPr>
              <a:t>　</a:t>
            </a:r>
            <a:r>
              <a:rPr lang="ja-JP" altLang="ja-JP" sz="1200" dirty="0" smtClean="0">
                <a:solidFill>
                  <a:prstClr val="black"/>
                </a:solidFill>
                <a:latin typeface="HG丸ｺﾞｼｯｸM-PRO" pitchFamily="50" charset="-128"/>
                <a:ea typeface="HG丸ｺﾞｼｯｸM-PRO" pitchFamily="50" charset="-128"/>
              </a:rPr>
              <a:t>議論するというスタンスなの</a:t>
            </a:r>
            <a:r>
              <a:rPr lang="ja-JP" altLang="en-US" sz="1200" dirty="0" smtClean="0">
                <a:solidFill>
                  <a:prstClr val="black"/>
                </a:solidFill>
                <a:latin typeface="HG丸ｺﾞｼｯｸM-PRO" pitchFamily="50" charset="-128"/>
                <a:ea typeface="HG丸ｺﾞｼｯｸM-PRO" pitchFamily="50" charset="-128"/>
              </a:rPr>
              <a:t>が</a:t>
            </a:r>
            <a:r>
              <a:rPr lang="ja-JP" altLang="ja-JP" sz="1200" dirty="0" smtClean="0">
                <a:solidFill>
                  <a:prstClr val="black"/>
                </a:solidFill>
                <a:latin typeface="HG丸ｺﾞｼｯｸM-PRO" pitchFamily="50" charset="-128"/>
                <a:ea typeface="HG丸ｺﾞｼｯｸM-PRO" pitchFamily="50" charset="-128"/>
              </a:rPr>
              <a:t>よかったです</a:t>
            </a:r>
            <a:r>
              <a:rPr lang="ja-JP" altLang="en-US" sz="1200" dirty="0" smtClean="0">
                <a:solidFill>
                  <a:prstClr val="black"/>
                </a:solidFill>
                <a:latin typeface="HG丸ｺﾞｼｯｸM-PRO" pitchFamily="50" charset="-128"/>
                <a:ea typeface="HG丸ｺﾞｼｯｸM-PRO" pitchFamily="50" charset="-128"/>
              </a:rPr>
              <a:t>」</a:t>
            </a:r>
            <a:endParaRPr lang="en-US" altLang="ja-JP" sz="1200" dirty="0" smtClean="0">
              <a:solidFill>
                <a:prstClr val="black"/>
              </a:solidFill>
              <a:latin typeface="HG丸ｺﾞｼｯｸM-PRO" pitchFamily="50" charset="-128"/>
              <a:ea typeface="HG丸ｺﾞｼｯｸM-PRO" pitchFamily="50" charset="-128"/>
            </a:endParaRPr>
          </a:p>
          <a:p>
            <a:pPr defTabSz="457200">
              <a:spcBef>
                <a:spcPts val="600"/>
              </a:spcBef>
              <a:buFont typeface="Arial" pitchFamily="34" charset="0"/>
              <a:buChar char="•"/>
            </a:pPr>
            <a:r>
              <a:rPr lang="ja-JP" altLang="en-US" sz="1200" dirty="0" smtClean="0">
                <a:solidFill>
                  <a:prstClr val="black"/>
                </a:solidFill>
                <a:latin typeface="HG丸ｺﾞｼｯｸM-PRO" pitchFamily="50" charset="-128"/>
                <a:ea typeface="HG丸ｺﾞｼｯｸM-PRO" pitchFamily="50" charset="-128"/>
              </a:rPr>
              <a:t>「</a:t>
            </a:r>
            <a:r>
              <a:rPr lang="ja-JP" altLang="ja-JP" sz="1200" dirty="0" smtClean="0">
                <a:solidFill>
                  <a:prstClr val="black"/>
                </a:solidFill>
                <a:latin typeface="HG丸ｺﾞｼｯｸM-PRO" pitchFamily="50" charset="-128"/>
                <a:ea typeface="HG丸ｺﾞｼｯｸM-PRO" pitchFamily="50" charset="-128"/>
              </a:rPr>
              <a:t>困難な課題が山積みし、多様な価値観が存在する</a:t>
            </a:r>
            <a:endParaRPr lang="en-US" altLang="ja-JP" sz="1200" dirty="0" smtClean="0">
              <a:solidFill>
                <a:prstClr val="black"/>
              </a:solidFill>
              <a:latin typeface="HG丸ｺﾞｼｯｸM-PRO" pitchFamily="50" charset="-128"/>
              <a:ea typeface="HG丸ｺﾞｼｯｸM-PRO" pitchFamily="50" charset="-128"/>
            </a:endParaRPr>
          </a:p>
          <a:p>
            <a:pPr defTabSz="457200">
              <a:spcBef>
                <a:spcPts val="600"/>
              </a:spcBef>
              <a:buFont typeface="Arial" pitchFamily="34" charset="0"/>
              <a:buChar char="•"/>
            </a:pPr>
            <a:r>
              <a:rPr lang="ja-JP" altLang="en-US" sz="1200" dirty="0" smtClean="0">
                <a:solidFill>
                  <a:prstClr val="black"/>
                </a:solidFill>
                <a:latin typeface="HG丸ｺﾞｼｯｸM-PRO" pitchFamily="50" charset="-128"/>
                <a:ea typeface="HG丸ｺﾞｼｯｸM-PRO" pitchFamily="50" charset="-128"/>
              </a:rPr>
              <a:t>　</a:t>
            </a:r>
            <a:r>
              <a:rPr lang="ja-JP" altLang="ja-JP" sz="1200" dirty="0" smtClean="0">
                <a:solidFill>
                  <a:prstClr val="black"/>
                </a:solidFill>
                <a:latin typeface="HG丸ｺﾞｼｯｸM-PRO" pitchFamily="50" charset="-128"/>
                <a:ea typeface="HG丸ｺﾞｼｯｸM-PRO" pitchFamily="50" charset="-128"/>
              </a:rPr>
              <a:t>これからの社会ではこのようなオープンな対話は必須。</a:t>
            </a:r>
            <a:r>
              <a:rPr lang="ja-JP" altLang="en-US" sz="1200" dirty="0" smtClean="0">
                <a:solidFill>
                  <a:prstClr val="black"/>
                </a:solidFill>
                <a:latin typeface="HG丸ｺﾞｼｯｸM-PRO" pitchFamily="50" charset="-128"/>
                <a:ea typeface="HG丸ｺﾞｼｯｸM-PRO" pitchFamily="50" charset="-128"/>
              </a:rPr>
              <a:t>」　</a:t>
            </a:r>
            <a:endParaRPr lang="ja-JP" altLang="en-US" sz="1200" dirty="0">
              <a:solidFill>
                <a:prstClr val="black"/>
              </a:solidFill>
              <a:latin typeface="HG丸ｺﾞｼｯｸM-PRO" pitchFamily="50" charset="-128"/>
              <a:ea typeface="HG丸ｺﾞｼｯｸM-PRO" pitchFamily="50" charset="-128"/>
            </a:endParaRPr>
          </a:p>
        </p:txBody>
      </p:sp>
      <p:pic>
        <p:nvPicPr>
          <p:cNvPr id="4" name="図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44688" y="4083746"/>
            <a:ext cx="2962461" cy="1962150"/>
          </a:xfrm>
          <a:prstGeom prst="rect">
            <a:avLst/>
          </a:prstGeom>
        </p:spPr>
      </p:pic>
      <p:sp>
        <p:nvSpPr>
          <p:cNvPr id="9" name="タイトル 1"/>
          <p:cNvSpPr>
            <a:spLocks noGrp="1"/>
          </p:cNvSpPr>
          <p:nvPr>
            <p:ph type="title"/>
          </p:nvPr>
        </p:nvSpPr>
        <p:spPr>
          <a:xfrm>
            <a:off x="259702" y="710672"/>
            <a:ext cx="8621251" cy="1183437"/>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ja-JP" altLang="en-US" dirty="0" smtClean="0"/>
              <a:t>みんなのエネルギー・環境会議（</a:t>
            </a:r>
            <a:r>
              <a:rPr lang="en-US" altLang="ja-JP" dirty="0" smtClean="0"/>
              <a:t>MEEC</a:t>
            </a:r>
            <a:r>
              <a:rPr lang="ja-JP" altLang="en-US" dirty="0" smtClean="0"/>
              <a:t>）</a:t>
            </a:r>
            <a:r>
              <a:rPr lang="en-US" altLang="ja-JP" dirty="0" smtClean="0"/>
              <a:t/>
            </a:r>
            <a:br>
              <a:rPr lang="en-US" altLang="ja-JP" dirty="0" smtClean="0"/>
            </a:br>
            <a:r>
              <a:rPr lang="ja-JP" altLang="en-US" dirty="0" smtClean="0"/>
              <a:t>第３回</a:t>
            </a:r>
            <a:endParaRPr kumimoji="1" lang="ja-JP"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63241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4364" y="709217"/>
            <a:ext cx="8684902" cy="1183437"/>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ja-JP" altLang="en-US" dirty="0" smtClean="0"/>
              <a:t>みんなのエネルギー・環境会議（</a:t>
            </a:r>
            <a:r>
              <a:rPr lang="en-US" altLang="ja-JP" dirty="0" smtClean="0"/>
              <a:t>MEEC</a:t>
            </a:r>
            <a:r>
              <a:rPr lang="ja-JP" altLang="en-US" dirty="0" smtClean="0"/>
              <a:t>）</a:t>
            </a:r>
            <a:r>
              <a:rPr lang="en-US" altLang="ja-JP" dirty="0" smtClean="0"/>
              <a:t/>
            </a:r>
            <a:br>
              <a:rPr lang="en-US" altLang="ja-JP" dirty="0" smtClean="0"/>
            </a:br>
            <a:r>
              <a:rPr lang="ja-JP" altLang="en-US" dirty="0" smtClean="0"/>
              <a:t>京都、札幌、広島</a:t>
            </a:r>
            <a:endParaRPr kumimoji="1" lang="ja-JP" altLang="en-US" dirty="0">
              <a:effectLst>
                <a:outerShdw blurRad="38100" dist="38100" dir="2700000" algn="tl">
                  <a:srgbClr val="000000">
                    <a:alpha val="43137"/>
                  </a:srgbClr>
                </a:outerShdw>
              </a:effectLst>
            </a:endParaRPr>
          </a:p>
        </p:txBody>
      </p:sp>
      <p:sp>
        <p:nvSpPr>
          <p:cNvPr id="8" name="コンテンツ プレースホルダ 2"/>
          <p:cNvSpPr>
            <a:spLocks noGrp="1"/>
          </p:cNvSpPr>
          <p:nvPr>
            <p:ph idx="1"/>
          </p:nvPr>
        </p:nvSpPr>
        <p:spPr>
          <a:xfrm>
            <a:off x="141168" y="2116784"/>
            <a:ext cx="8808097" cy="2558477"/>
          </a:xfrm>
        </p:spPr>
        <p:txBody>
          <a:bodyPr>
            <a:normAutofit/>
          </a:bodyPr>
          <a:lstStyle/>
          <a:p>
            <a:pPr marL="0" indent="0">
              <a:buNone/>
            </a:pPr>
            <a:r>
              <a:rPr lang="en-US" altLang="ja-JP" sz="1600" dirty="0" smtClean="0">
                <a:latin typeface="HGS創英ﾌﾟﾚｾﾞﾝｽEB" pitchFamily="18" charset="-128"/>
                <a:ea typeface="HGS創英ﾌﾟﾚｾﾞﾝｽEB" pitchFamily="18" charset="-128"/>
              </a:rPr>
              <a:t>【</a:t>
            </a:r>
            <a:r>
              <a:rPr lang="ja-JP" altLang="en-US" sz="1600" dirty="0" smtClean="0">
                <a:latin typeface="HGS創英ﾌﾟﾚｾﾞﾝｽEB" pitchFamily="18" charset="-128"/>
                <a:ea typeface="HGS創英ﾌﾟﾚｾﾞﾝｽEB" pitchFamily="18" charset="-128"/>
              </a:rPr>
              <a:t>日時</a:t>
            </a:r>
            <a:r>
              <a:rPr lang="en-US" altLang="ja-JP" sz="1600" dirty="0" smtClean="0">
                <a:latin typeface="HGS創英ﾌﾟﾚｾﾞﾝｽEB" pitchFamily="18" charset="-128"/>
                <a:ea typeface="HGS創英ﾌﾟﾚｾﾞﾝｽEB" pitchFamily="18" charset="-128"/>
              </a:rPr>
              <a:t>】</a:t>
            </a:r>
            <a:r>
              <a:rPr lang="ja-JP" altLang="en-US" sz="1600" dirty="0" smtClean="0">
                <a:latin typeface="HGS創英ﾌﾟﾚｾﾞﾝｽEB" pitchFamily="18" charset="-128"/>
                <a:ea typeface="HGS創英ﾌﾟﾚｾﾞﾝｽEB" pitchFamily="18" charset="-128"/>
                <a:sym typeface="Wingdings" pitchFamily="2" charset="2"/>
              </a:rPr>
              <a:t>（京都市）</a:t>
            </a:r>
            <a:r>
              <a:rPr lang="en-US" altLang="ja-JP" sz="1600" dirty="0" smtClean="0">
                <a:latin typeface="HGS創英ﾌﾟﾚｾﾞﾝｽEB" pitchFamily="18" charset="-128"/>
                <a:ea typeface="HGS創英ﾌﾟﾚｾﾞﾝｽEB" pitchFamily="18" charset="-128"/>
              </a:rPr>
              <a:t>2011</a:t>
            </a:r>
            <a:r>
              <a:rPr lang="ja-JP" altLang="en-US" sz="1600" dirty="0" smtClean="0">
                <a:latin typeface="HGS創英ﾌﾟﾚｾﾞﾝｽEB" pitchFamily="18" charset="-128"/>
                <a:ea typeface="HGS創英ﾌﾟﾚｾﾞﾝｽEB" pitchFamily="18" charset="-128"/>
              </a:rPr>
              <a:t>年９月、（札幌市）</a:t>
            </a:r>
            <a:r>
              <a:rPr lang="en-US" altLang="ja-JP" sz="1600" dirty="0" smtClean="0">
                <a:latin typeface="HGS創英ﾌﾟﾚｾﾞﾝｽEB" pitchFamily="18" charset="-128"/>
                <a:ea typeface="HGS創英ﾌﾟﾚｾﾞﾝｽEB" pitchFamily="18" charset="-128"/>
              </a:rPr>
              <a:t>10</a:t>
            </a:r>
            <a:r>
              <a:rPr lang="ja-JP" altLang="en-US" sz="1600" dirty="0" smtClean="0">
                <a:latin typeface="HGS創英ﾌﾟﾚｾﾞﾝｽEB" pitchFamily="18" charset="-128"/>
                <a:ea typeface="HGS創英ﾌﾟﾚｾﾞﾝｽEB" pitchFamily="18" charset="-128"/>
              </a:rPr>
              <a:t>月、（広島市）</a:t>
            </a:r>
            <a:r>
              <a:rPr lang="en-US" altLang="ja-JP" sz="1600" dirty="0" smtClean="0">
                <a:latin typeface="HGS創英ﾌﾟﾚｾﾞﾝｽEB" pitchFamily="18" charset="-128"/>
                <a:ea typeface="HGS創英ﾌﾟﾚｾﾞﾝｽEB" pitchFamily="18" charset="-128"/>
              </a:rPr>
              <a:t>2012</a:t>
            </a:r>
            <a:r>
              <a:rPr lang="ja-JP" altLang="en-US" sz="1600" dirty="0" smtClean="0">
                <a:latin typeface="HGS創英ﾌﾟﾚｾﾞﾝｽEB" pitchFamily="18" charset="-128"/>
                <a:ea typeface="HGS創英ﾌﾟﾚｾﾞﾝｽEB" pitchFamily="18" charset="-128"/>
              </a:rPr>
              <a:t>年１月</a:t>
            </a:r>
            <a:endParaRPr lang="en-US" altLang="ja-JP" sz="1600" dirty="0" smtClean="0">
              <a:latin typeface="HGS創英ﾌﾟﾚｾﾞﾝｽEB" pitchFamily="18" charset="-128"/>
              <a:ea typeface="HGS創英ﾌﾟﾚｾﾞﾝｽEB" pitchFamily="18" charset="-128"/>
            </a:endParaRPr>
          </a:p>
          <a:p>
            <a:pPr marL="174625" indent="0">
              <a:spcBef>
                <a:spcPts val="1800"/>
              </a:spcBef>
              <a:buNone/>
            </a:pPr>
            <a:r>
              <a:rPr lang="ja-JP" altLang="en-US" sz="1600" dirty="0" smtClean="0">
                <a:latin typeface="HGS創英ﾌﾟﾚｾﾞﾝｽEB" pitchFamily="18" charset="-128"/>
                <a:ea typeface="HGS創英ﾌﾟﾚｾﾞﾝｽEB" pitchFamily="18" charset="-128"/>
              </a:rPr>
              <a:t>第１回の</a:t>
            </a:r>
            <a:r>
              <a:rPr lang="en-US" altLang="ja-JP" sz="1600" dirty="0" smtClean="0">
                <a:latin typeface="HGS創英ﾌﾟﾚｾﾞﾝｽEB" pitchFamily="18" charset="-128"/>
                <a:ea typeface="HGS創英ﾌﾟﾚｾﾞﾝｽEB" pitchFamily="18" charset="-128"/>
              </a:rPr>
              <a:t>MEEC</a:t>
            </a:r>
            <a:r>
              <a:rPr lang="ja-JP" altLang="en-US" sz="1600" dirty="0" smtClean="0">
                <a:latin typeface="HGS創英ﾌﾟﾚｾﾞﾝｽEB" pitchFamily="18" charset="-128"/>
                <a:ea typeface="HGS創英ﾌﾟﾚｾﾞﾝｽEB" pitchFamily="18" charset="-128"/>
              </a:rPr>
              <a:t>に参加した登壇者や関係者が、それぞれ各地で、地域版の開催を企画。地元の実情を踏まえたエネルギー問題、政策、地域の課題等について意見を交わした。</a:t>
            </a:r>
            <a:endParaRPr lang="en-US" altLang="ja-JP" sz="1600" dirty="0" smtClean="0">
              <a:latin typeface="HGS創英ﾌﾟﾚｾﾞﾝｽEB" pitchFamily="18" charset="-128"/>
              <a:ea typeface="HGS創英ﾌﾟﾚｾﾞﾝｽEB" pitchFamily="18" charset="-128"/>
            </a:endParaRPr>
          </a:p>
          <a:p>
            <a:pPr marL="174625" indent="0">
              <a:spcBef>
                <a:spcPts val="1800"/>
              </a:spcBef>
              <a:buNone/>
            </a:pPr>
            <a:r>
              <a:rPr lang="ja-JP" altLang="en-US" sz="1600" dirty="0" smtClean="0">
                <a:latin typeface="HGS創英ﾌﾟﾚｾﾞﾝｽEB" pitchFamily="18" charset="-128"/>
                <a:ea typeface="HGS創英ﾌﾟﾚｾﾞﾝｽEB" pitchFamily="18" charset="-128"/>
              </a:rPr>
              <a:t>ファシリテーターおよびパネリストとして参加。</a:t>
            </a:r>
            <a:endParaRPr lang="en-US" altLang="ja-JP" sz="1600" dirty="0" smtClean="0">
              <a:latin typeface="HGS創英ﾌﾟﾚｾﾞﾝｽEB" pitchFamily="18" charset="-128"/>
              <a:ea typeface="HGS創英ﾌﾟﾚｾﾞﾝｽEB" pitchFamily="18" charset="-128"/>
            </a:endParaRPr>
          </a:p>
          <a:p>
            <a:pPr marL="0" indent="0">
              <a:spcBef>
                <a:spcPts val="1800"/>
              </a:spcBef>
              <a:buNone/>
            </a:pPr>
            <a:r>
              <a:rPr lang="en-US" altLang="ja-JP" sz="1600" dirty="0" smtClean="0">
                <a:latin typeface="HGS創英ﾌﾟﾚｾﾞﾝｽEB" pitchFamily="18" charset="-128"/>
                <a:ea typeface="HGS創英ﾌﾟﾚｾﾞﾝｽEB" pitchFamily="18" charset="-128"/>
              </a:rPr>
              <a:t>【</a:t>
            </a:r>
            <a:r>
              <a:rPr lang="ja-JP" altLang="en-US" sz="1600" dirty="0" smtClean="0">
                <a:latin typeface="HGS創英ﾌﾟﾚｾﾞﾝｽEB" pitchFamily="18" charset="-128"/>
                <a:ea typeface="HGS創英ﾌﾟﾚｾﾞﾝｽEB" pitchFamily="18" charset="-128"/>
              </a:rPr>
              <a:t>詳細ウェブサイト</a:t>
            </a:r>
            <a:r>
              <a:rPr lang="en-US" altLang="ja-JP" sz="1600" dirty="0" smtClean="0">
                <a:latin typeface="HGS創英ﾌﾟﾚｾﾞﾝｽEB" pitchFamily="18" charset="-128"/>
                <a:ea typeface="HGS創英ﾌﾟﾚｾﾞﾝｽEB" pitchFamily="18" charset="-128"/>
              </a:rPr>
              <a:t>】</a:t>
            </a:r>
            <a:r>
              <a:rPr lang="ja-JP" altLang="en-US" sz="1600" dirty="0" smtClean="0">
                <a:latin typeface="HGS創英ﾌﾟﾚｾﾞﾝｽEB" pitchFamily="18" charset="-128"/>
                <a:ea typeface="HGS創英ﾌﾟﾚｾﾞﾝｽEB" pitchFamily="18" charset="-128"/>
              </a:rPr>
              <a:t>　</a:t>
            </a:r>
            <a:r>
              <a:rPr lang="en-US" altLang="ja-JP" sz="1600" dirty="0" smtClean="0">
                <a:latin typeface="HGS創英ﾌﾟﾚｾﾞﾝｽEB" pitchFamily="18" charset="-128"/>
                <a:ea typeface="HGS創英ﾌﾟﾚｾﾞﾝｽEB" pitchFamily="18" charset="-128"/>
              </a:rPr>
              <a:t> </a:t>
            </a:r>
            <a:r>
              <a:rPr lang="en-US" altLang="ja-JP" sz="1600" dirty="0" smtClean="0">
                <a:latin typeface="HGS創英ﾌﾟﾚｾﾞﾝｽEB" pitchFamily="18" charset="-128"/>
                <a:ea typeface="HGS創英ﾌﾟﾚｾﾞﾝｽEB" pitchFamily="18" charset="-128"/>
                <a:hlinkClick r:id="rId3"/>
              </a:rPr>
              <a:t>http://www.meec.jp/</a:t>
            </a:r>
            <a:endParaRPr lang="ja-JP" altLang="en-US" sz="1600" dirty="0">
              <a:latin typeface="HGS創英ﾌﾟﾚｾﾞﾝｽEB" pitchFamily="18" charset="-128"/>
              <a:ea typeface="HGS創英ﾌﾟﾚｾﾞﾝｽEB" pitchFamily="18" charset="-128"/>
            </a:endParaRPr>
          </a:p>
        </p:txBody>
      </p:sp>
      <p:sp>
        <p:nvSpPr>
          <p:cNvPr id="13" name="正方形/長方形 12"/>
          <p:cNvSpPr/>
          <p:nvPr/>
        </p:nvSpPr>
        <p:spPr>
          <a:xfrm>
            <a:off x="457200" y="279586"/>
            <a:ext cx="4277133"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a:t>
            </a:r>
            <a:r>
              <a:rPr lang="ja-JP" altLang="en-US" dirty="0">
                <a:solidFill>
                  <a:prstClr val="black"/>
                </a:solidFill>
              </a:rPr>
              <a:t>事例（行政・企業・市民） </a:t>
            </a:r>
            <a:r>
              <a:rPr lang="en-US" altLang="ja-JP" dirty="0" smtClean="0">
                <a:solidFill>
                  <a:prstClr val="black"/>
                </a:solidFill>
              </a:rPr>
              <a:t>】</a:t>
            </a:r>
            <a:endParaRPr lang="ja-JP" altLang="en-US" dirty="0">
              <a:solidFill>
                <a:prstClr val="black"/>
              </a:solidFill>
            </a:endParaRPr>
          </a:p>
        </p:txBody>
      </p:sp>
      <p:pic>
        <p:nvPicPr>
          <p:cNvPr id="1026" name="Picture 2" descr="R002900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94726" y="4471793"/>
            <a:ext cx="2127580" cy="213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5"/>
          <p:cNvSpPr/>
          <p:nvPr/>
        </p:nvSpPr>
        <p:spPr>
          <a:xfrm>
            <a:off x="264364" y="4365105"/>
            <a:ext cx="6307885" cy="22409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a:r>
              <a:rPr lang="ja-JP" altLang="en-US" sz="1600" b="1" dirty="0" smtClean="0">
                <a:solidFill>
                  <a:prstClr val="black"/>
                </a:solidFill>
                <a:effectLst>
                  <a:outerShdw blurRad="38100" dist="38100" dir="2700000" algn="tl">
                    <a:srgbClr val="000000">
                      <a:alpha val="43137"/>
                    </a:srgbClr>
                  </a:outerShdw>
                </a:effectLst>
                <a:latin typeface="HG丸ｺﾞｼｯｸM-PRO" pitchFamily="50" charset="-128"/>
                <a:ea typeface="HG丸ｺﾞｼｯｸM-PRO" pitchFamily="50" charset="-128"/>
              </a:rPr>
              <a:t>＜参加者の声＞</a:t>
            </a:r>
            <a:endParaRPr lang="en-US" altLang="ja-JP" sz="1600" b="1" dirty="0" smtClean="0">
              <a:solidFill>
                <a:prstClr val="black"/>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a:p>
            <a:pPr marL="180975" indent="-180975" defTabSz="457200">
              <a:spcBef>
                <a:spcPts val="1200"/>
              </a:spcBef>
              <a:buFont typeface="Arial" pitchFamily="34" charset="0"/>
              <a:buChar char="•"/>
            </a:pPr>
            <a:r>
              <a:rPr lang="ja-JP" altLang="en-US" sz="1100" dirty="0" smtClean="0">
                <a:solidFill>
                  <a:prstClr val="black"/>
                </a:solidFill>
                <a:latin typeface="HG丸ｺﾞｼｯｸM-PRO" pitchFamily="50" charset="-128"/>
                <a:ea typeface="HG丸ｺﾞｼｯｸM-PRO" pitchFamily="50" charset="-128"/>
              </a:rPr>
              <a:t>「</a:t>
            </a:r>
            <a:r>
              <a:rPr lang="ja-JP" altLang="ja-JP" sz="1100" dirty="0" smtClean="0">
                <a:solidFill>
                  <a:prstClr val="black"/>
                </a:solidFill>
                <a:latin typeface="HG丸ｺﾞｼｯｸM-PRO" pitchFamily="50" charset="-128"/>
                <a:ea typeface="HG丸ｺﾞｼｯｸM-PRO" pitchFamily="50" charset="-128"/>
              </a:rPr>
              <a:t>一歩踏み込んで議論できてよかった。いろんな人の分断をなくす話し合いの場</a:t>
            </a:r>
            <a:r>
              <a:rPr lang="ja-JP" altLang="en-US" sz="1100" dirty="0" smtClean="0">
                <a:solidFill>
                  <a:prstClr val="black"/>
                </a:solidFill>
                <a:latin typeface="HG丸ｺﾞｼｯｸM-PRO" pitchFamily="50" charset="-128"/>
                <a:ea typeface="HG丸ｺﾞｼｯｸM-PRO" pitchFamily="50" charset="-128"/>
              </a:rPr>
              <a:t>」　</a:t>
            </a:r>
            <a:endParaRPr lang="en-US" altLang="ja-JP" sz="1100" dirty="0" smtClean="0">
              <a:solidFill>
                <a:prstClr val="black"/>
              </a:solidFill>
              <a:latin typeface="HG丸ｺﾞｼｯｸM-PRO" pitchFamily="50" charset="-128"/>
              <a:ea typeface="HG丸ｺﾞｼｯｸM-PRO" pitchFamily="50" charset="-128"/>
            </a:endParaRPr>
          </a:p>
          <a:p>
            <a:pPr marL="180975" indent="-180975" defTabSz="457200">
              <a:spcBef>
                <a:spcPts val="1200"/>
              </a:spcBef>
              <a:buFont typeface="Arial" pitchFamily="34" charset="0"/>
              <a:buChar char="•"/>
            </a:pPr>
            <a:r>
              <a:rPr lang="ja-JP" altLang="en-US" sz="1100" dirty="0" smtClean="0">
                <a:solidFill>
                  <a:prstClr val="black"/>
                </a:solidFill>
                <a:latin typeface="HG丸ｺﾞｼｯｸM-PRO" pitchFamily="50" charset="-128"/>
                <a:ea typeface="HG丸ｺﾞｼｯｸM-PRO" pitchFamily="50" charset="-128"/>
              </a:rPr>
              <a:t>「</a:t>
            </a:r>
            <a:r>
              <a:rPr lang="ja-JP" altLang="ja-JP" sz="1100" dirty="0" smtClean="0">
                <a:solidFill>
                  <a:prstClr val="black"/>
                </a:solidFill>
                <a:latin typeface="HG丸ｺﾞｼｯｸM-PRO" pitchFamily="50" charset="-128"/>
                <a:ea typeface="HG丸ｺﾞｼｯｸM-PRO" pitchFamily="50" charset="-128"/>
              </a:rPr>
              <a:t>皆さんの活動、考えに共感をし、自分の考えを重ねることができました。貴重な場を創出いただき感謝しています。</a:t>
            </a:r>
            <a:r>
              <a:rPr lang="ja-JP" altLang="en-US" sz="1100" dirty="0" smtClean="0">
                <a:solidFill>
                  <a:prstClr val="black"/>
                </a:solidFill>
                <a:latin typeface="HG丸ｺﾞｼｯｸM-PRO" pitchFamily="50" charset="-128"/>
                <a:ea typeface="HG丸ｺﾞｼｯｸM-PRO" pitchFamily="50" charset="-128"/>
              </a:rPr>
              <a:t>」</a:t>
            </a:r>
            <a:endParaRPr lang="en-US" altLang="ja-JP" sz="1100" dirty="0" smtClean="0">
              <a:solidFill>
                <a:prstClr val="black"/>
              </a:solidFill>
              <a:latin typeface="HG丸ｺﾞｼｯｸM-PRO" pitchFamily="50" charset="-128"/>
              <a:ea typeface="HG丸ｺﾞｼｯｸM-PRO" pitchFamily="50" charset="-128"/>
            </a:endParaRPr>
          </a:p>
          <a:p>
            <a:pPr marL="180975" indent="-180975" defTabSz="457200">
              <a:spcBef>
                <a:spcPts val="1200"/>
              </a:spcBef>
              <a:buFont typeface="Arial" pitchFamily="34" charset="0"/>
              <a:buChar char="•"/>
            </a:pPr>
            <a:r>
              <a:rPr lang="ja-JP" altLang="en-US" sz="1100" dirty="0" smtClean="0">
                <a:solidFill>
                  <a:prstClr val="black"/>
                </a:solidFill>
                <a:latin typeface="HG丸ｺﾞｼｯｸM-PRO" pitchFamily="50" charset="-128"/>
                <a:ea typeface="HG丸ｺﾞｼｯｸM-PRO" pitchFamily="50" charset="-128"/>
              </a:rPr>
              <a:t>「私と同じ世代の人達がこれだけ考えて実践されているのを聞けたことが何よりも大きな刺激になりました。」</a:t>
            </a:r>
            <a:endParaRPr lang="ja-JP" altLang="ja-JP" sz="1100" dirty="0" smtClean="0">
              <a:solidFill>
                <a:prstClr val="black"/>
              </a:solidFill>
              <a:latin typeface="HG丸ｺﾞｼｯｸM-PRO" pitchFamily="50" charset="-128"/>
              <a:ea typeface="HG丸ｺﾞｼｯｸM-PRO" pitchFamily="50" charset="-128"/>
            </a:endParaRPr>
          </a:p>
          <a:p>
            <a:pPr marL="180975" indent="-180975" defTabSz="457200">
              <a:spcBef>
                <a:spcPts val="1200"/>
              </a:spcBef>
              <a:buFont typeface="Arial" pitchFamily="34" charset="0"/>
              <a:buChar char="•"/>
            </a:pPr>
            <a:r>
              <a:rPr lang="ja-JP" altLang="en-US" sz="1100" dirty="0" smtClean="0">
                <a:solidFill>
                  <a:prstClr val="black"/>
                </a:solidFill>
                <a:latin typeface="HG丸ｺﾞｼｯｸM-PRO" pitchFamily="50" charset="-128"/>
                <a:ea typeface="HG丸ｺﾞｼｯｸM-PRO" pitchFamily="50" charset="-128"/>
              </a:rPr>
              <a:t>「</a:t>
            </a:r>
            <a:r>
              <a:rPr lang="ja-JP" altLang="ja-JP" sz="1100" dirty="0" smtClean="0">
                <a:solidFill>
                  <a:prstClr val="black"/>
                </a:solidFill>
                <a:latin typeface="HG丸ｺﾞｼｯｸM-PRO" pitchFamily="50" charset="-128"/>
                <a:ea typeface="HG丸ｺﾞｼｯｸM-PRO" pitchFamily="50" charset="-128"/>
              </a:rPr>
              <a:t>よくぞ、これだけのメンバーをそろえていただきました。いろんな人の話を聞けて有意義だった</a:t>
            </a:r>
            <a:r>
              <a:rPr lang="ja-JP" altLang="en-US" sz="1100" dirty="0" smtClean="0">
                <a:solidFill>
                  <a:prstClr val="black"/>
                </a:solidFill>
                <a:latin typeface="HG丸ｺﾞｼｯｸM-PRO" pitchFamily="50" charset="-128"/>
                <a:ea typeface="HG丸ｺﾞｼｯｸM-PRO" pitchFamily="50" charset="-128"/>
              </a:rPr>
              <a:t>」</a:t>
            </a:r>
            <a:endParaRPr lang="ja-JP" altLang="ja-JP" sz="1100" dirty="0" smtClean="0">
              <a:solidFill>
                <a:prstClr val="black"/>
              </a:solidFill>
              <a:latin typeface="HG丸ｺﾞｼｯｸM-PRO" pitchFamily="50" charset="-128"/>
              <a:ea typeface="HG丸ｺﾞｼｯｸM-PRO" pitchFamily="50" charset="-128"/>
            </a:endParaRPr>
          </a:p>
          <a:p>
            <a:pPr algn="ctr" defTabSz="457200"/>
            <a:endParaRPr lang="ja-JP" altLang="en-US" sz="1100"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344659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4365" y="836712"/>
            <a:ext cx="8608702" cy="1183437"/>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ja-JP" altLang="en-US" dirty="0" smtClean="0"/>
              <a:t>みんなのエネルギー・環境会議（</a:t>
            </a:r>
            <a:r>
              <a:rPr lang="en-US" altLang="ja-JP" dirty="0" smtClean="0"/>
              <a:t>MEEC</a:t>
            </a:r>
            <a:r>
              <a:rPr lang="ja-JP" altLang="en-US" dirty="0" smtClean="0"/>
              <a:t>）</a:t>
            </a:r>
            <a:r>
              <a:rPr lang="en-US" altLang="ja-JP" dirty="0" smtClean="0"/>
              <a:t/>
            </a:r>
            <a:br>
              <a:rPr lang="en-US" altLang="ja-JP" dirty="0" smtClean="0"/>
            </a:br>
            <a:r>
              <a:rPr lang="ja-JP" altLang="en-US" dirty="0" smtClean="0"/>
              <a:t>若者編（京都）</a:t>
            </a:r>
            <a:endParaRPr kumimoji="1" lang="ja-JP" altLang="en-US" dirty="0">
              <a:effectLst>
                <a:outerShdw blurRad="38100" dist="38100" dir="2700000" algn="tl">
                  <a:srgbClr val="000000">
                    <a:alpha val="43137"/>
                  </a:srgbClr>
                </a:outerShdw>
              </a:effectLst>
            </a:endParaRPr>
          </a:p>
        </p:txBody>
      </p:sp>
      <p:sp>
        <p:nvSpPr>
          <p:cNvPr id="8" name="コンテンツ プレースホルダ 2"/>
          <p:cNvSpPr>
            <a:spLocks noGrp="1"/>
          </p:cNvSpPr>
          <p:nvPr>
            <p:ph idx="1"/>
          </p:nvPr>
        </p:nvSpPr>
        <p:spPr>
          <a:xfrm>
            <a:off x="264365" y="2216992"/>
            <a:ext cx="8608701" cy="3997195"/>
          </a:xfrm>
        </p:spPr>
        <p:txBody>
          <a:bodyPr>
            <a:normAutofit fontScale="55000" lnSpcReduction="20000"/>
          </a:bodyPr>
          <a:lstStyle/>
          <a:p>
            <a:pPr marL="180000" indent="-180975">
              <a:lnSpc>
                <a:spcPct val="120000"/>
              </a:lnSpc>
              <a:spcBef>
                <a:spcPts val="1200"/>
              </a:spcBef>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日時</a:t>
            </a:r>
            <a:r>
              <a:rPr lang="en-US" altLang="ja-JP" dirty="0" smtClean="0">
                <a:latin typeface="HGS創英ﾌﾟﾚｾﾞﾝｽEB" pitchFamily="18" charset="-128"/>
                <a:ea typeface="HGS創英ﾌﾟﾚｾﾞﾝｽEB" pitchFamily="18" charset="-128"/>
              </a:rPr>
              <a:t>】</a:t>
            </a:r>
            <a:r>
              <a:rPr lang="en-US" altLang="ja-JP" dirty="0" smtClean="0">
                <a:latin typeface="HGS創英ﾌﾟﾚｾﾞﾝｽEB" pitchFamily="18" charset="-128"/>
                <a:ea typeface="HGS創英ﾌﾟﾚｾﾞﾝｽEB" pitchFamily="18" charset="-128"/>
                <a:sym typeface="Wingdings" pitchFamily="2" charset="2"/>
              </a:rPr>
              <a:t>2012</a:t>
            </a:r>
            <a:r>
              <a:rPr lang="ja-JP" altLang="en-US" dirty="0" smtClean="0">
                <a:latin typeface="HGS創英ﾌﾟﾚｾﾞﾝｽEB" pitchFamily="18" charset="-128"/>
                <a:ea typeface="HGS創英ﾌﾟﾚｾﾞﾝｽEB" pitchFamily="18" charset="-128"/>
                <a:sym typeface="Wingdings" pitchFamily="2" charset="2"/>
              </a:rPr>
              <a:t>年２月４日</a:t>
            </a:r>
            <a:endParaRPr lang="en-US" altLang="ja-JP" dirty="0" smtClean="0">
              <a:latin typeface="HGS創英ﾌﾟﾚｾﾞﾝｽEB" pitchFamily="18" charset="-128"/>
              <a:ea typeface="HGS創英ﾌﾟﾚｾﾞﾝｽEB" pitchFamily="18" charset="-128"/>
              <a:sym typeface="Wingdings" pitchFamily="2" charset="2"/>
            </a:endParaRPr>
          </a:p>
          <a:p>
            <a:pPr marL="180000" indent="-180975">
              <a:lnSpc>
                <a:spcPct val="120000"/>
              </a:lnSpc>
              <a:spcBef>
                <a:spcPts val="1200"/>
              </a:spcBef>
              <a:buNone/>
            </a:pPr>
            <a:r>
              <a:rPr lang="en-US" altLang="ja-JP" dirty="0" smtClean="0">
                <a:latin typeface="HGS創英ﾌﾟﾚｾﾞﾝｽEB" pitchFamily="18" charset="-128"/>
                <a:ea typeface="HGS創英ﾌﾟﾚｾﾞﾝｽEB" pitchFamily="18" charset="-128"/>
                <a:sym typeface="Wingdings" pitchFamily="2" charset="2"/>
              </a:rPr>
              <a:t>【</a:t>
            </a:r>
            <a:r>
              <a:rPr lang="ja-JP" altLang="en-US" dirty="0" smtClean="0">
                <a:latin typeface="HGS創英ﾌﾟﾚｾﾞﾝｽEB" pitchFamily="18" charset="-128"/>
                <a:ea typeface="HGS創英ﾌﾟﾚｾﾞﾝｽEB" pitchFamily="18" charset="-128"/>
                <a:sym typeface="Wingdings" pitchFamily="2" charset="2"/>
              </a:rPr>
              <a:t>場所</a:t>
            </a:r>
            <a:r>
              <a:rPr lang="en-US" altLang="ja-JP" dirty="0" smtClean="0">
                <a:latin typeface="HGS創英ﾌﾟﾚｾﾞﾝｽEB" pitchFamily="18" charset="-128"/>
                <a:ea typeface="HGS創英ﾌﾟﾚｾﾞﾝｽEB" pitchFamily="18" charset="-128"/>
                <a:sym typeface="Wingdings" pitchFamily="2" charset="2"/>
              </a:rPr>
              <a:t>】</a:t>
            </a:r>
            <a:r>
              <a:rPr lang="ja-JP" altLang="en-US" dirty="0" smtClean="0">
                <a:latin typeface="HGS創英ﾌﾟﾚｾﾞﾝｽEB" pitchFamily="18" charset="-128"/>
                <a:ea typeface="HGS創英ﾌﾟﾚｾﾞﾝｽEB" pitchFamily="18" charset="-128"/>
                <a:sym typeface="Wingdings" pitchFamily="2" charset="2"/>
              </a:rPr>
              <a:t>京都市</a:t>
            </a:r>
            <a:endParaRPr lang="en-US" altLang="ja-JP" dirty="0">
              <a:latin typeface="HGS創英ﾌﾟﾚｾﾞﾝｽEB" pitchFamily="18" charset="-128"/>
              <a:ea typeface="HGS創英ﾌﾟﾚｾﾞﾝｽEB" pitchFamily="18" charset="-128"/>
              <a:sym typeface="Wingdings" pitchFamily="2" charset="2"/>
            </a:endParaRPr>
          </a:p>
          <a:p>
            <a:pPr marL="180000" indent="-180975">
              <a:lnSpc>
                <a:spcPct val="120000"/>
              </a:lnSpc>
              <a:spcBef>
                <a:spcPts val="1200"/>
              </a:spcBef>
              <a:buNone/>
            </a:pPr>
            <a:r>
              <a:rPr lang="en-US" altLang="ja-JP" dirty="0" smtClean="0">
                <a:latin typeface="HGS創英ﾌﾟﾚｾﾞﾝｽEB" pitchFamily="18" charset="-128"/>
                <a:ea typeface="HGS創英ﾌﾟﾚｾﾞﾝｽEB" pitchFamily="18" charset="-128"/>
                <a:sym typeface="Wingdings" pitchFamily="2" charset="2"/>
              </a:rPr>
              <a:t>【</a:t>
            </a:r>
            <a:r>
              <a:rPr lang="ja-JP" altLang="en-US" dirty="0" smtClean="0">
                <a:latin typeface="HGS創英ﾌﾟﾚｾﾞﾝｽEB" pitchFamily="18" charset="-128"/>
                <a:ea typeface="HGS創英ﾌﾟﾚｾﾞﾝｽEB" pitchFamily="18" charset="-128"/>
                <a:sym typeface="Wingdings" pitchFamily="2" charset="2"/>
              </a:rPr>
              <a:t>主催</a:t>
            </a:r>
            <a:r>
              <a:rPr lang="en-US" altLang="ja-JP" dirty="0" smtClean="0">
                <a:latin typeface="HGS創英ﾌﾟﾚｾﾞﾝｽEB" pitchFamily="18" charset="-128"/>
                <a:ea typeface="HGS創英ﾌﾟﾚｾﾞﾝｽEB" pitchFamily="18" charset="-128"/>
                <a:sym typeface="Wingdings" pitchFamily="2" charset="2"/>
              </a:rPr>
              <a:t>】Climate </a:t>
            </a:r>
            <a:r>
              <a:rPr lang="en-US" altLang="ja-JP" dirty="0">
                <a:latin typeface="HGS創英ﾌﾟﾚｾﾞﾝｽEB" pitchFamily="18" charset="-128"/>
                <a:ea typeface="HGS創英ﾌﾟﾚｾﾞﾝｽEB" pitchFamily="18" charset="-128"/>
                <a:sym typeface="Wingdings" pitchFamily="2" charset="2"/>
              </a:rPr>
              <a:t>Youth Japan</a:t>
            </a:r>
            <a:r>
              <a:rPr lang="ja-JP" altLang="en-US" dirty="0">
                <a:latin typeface="HGS創英ﾌﾟﾚｾﾞﾝｽEB" pitchFamily="18" charset="-128"/>
                <a:ea typeface="HGS創英ﾌﾟﾚｾﾞﾝｽEB" pitchFamily="18" charset="-128"/>
                <a:sym typeface="Wingdings" pitchFamily="2" charset="2"/>
              </a:rPr>
              <a:t>（</a:t>
            </a:r>
            <a:r>
              <a:rPr lang="en-US" altLang="ja-JP" dirty="0">
                <a:latin typeface="HGS創英ﾌﾟﾚｾﾞﾝｽEB" pitchFamily="18" charset="-128"/>
                <a:ea typeface="HGS創英ﾌﾟﾚｾﾞﾝｽEB" pitchFamily="18" charset="-128"/>
                <a:sym typeface="Wingdings" pitchFamily="2" charset="2"/>
              </a:rPr>
              <a:t>CYJ</a:t>
            </a:r>
            <a:r>
              <a:rPr lang="ja-JP" altLang="en-US" dirty="0" smtClean="0">
                <a:latin typeface="HGS創英ﾌﾟﾚｾﾞﾝｽEB" pitchFamily="18" charset="-128"/>
                <a:ea typeface="HGS創英ﾌﾟﾚｾﾞﾝｽEB" pitchFamily="18" charset="-128"/>
                <a:sym typeface="Wingdings" pitchFamily="2" charset="2"/>
              </a:rPr>
              <a:t>）　</a:t>
            </a:r>
            <a:endParaRPr lang="en-US" altLang="ja-JP" dirty="0" smtClean="0">
              <a:latin typeface="HGS創英ﾌﾟﾚｾﾞﾝｽEB" pitchFamily="18" charset="-128"/>
              <a:ea typeface="HGS創英ﾌﾟﾚｾﾞﾝｽEB" pitchFamily="18" charset="-128"/>
              <a:sym typeface="Wingdings" pitchFamily="2" charset="2"/>
            </a:endParaRPr>
          </a:p>
          <a:p>
            <a:pPr marL="180000" indent="-180975">
              <a:lnSpc>
                <a:spcPct val="120000"/>
              </a:lnSpc>
              <a:spcBef>
                <a:spcPts val="1200"/>
              </a:spcBef>
              <a:buNone/>
            </a:pPr>
            <a:r>
              <a:rPr lang="en-US" altLang="ja-JP" dirty="0" smtClean="0">
                <a:latin typeface="HGS創英ﾌﾟﾚｾﾞﾝｽEB" pitchFamily="18" charset="-128"/>
                <a:ea typeface="HGS創英ﾌﾟﾚｾﾞﾝｽEB" pitchFamily="18" charset="-128"/>
                <a:sym typeface="Wingdings" pitchFamily="2" charset="2"/>
              </a:rPr>
              <a:t>【</a:t>
            </a:r>
            <a:r>
              <a:rPr lang="ja-JP" altLang="en-US" dirty="0" smtClean="0">
                <a:latin typeface="HGS創英ﾌﾟﾚｾﾞﾝｽEB" pitchFamily="18" charset="-128"/>
                <a:ea typeface="HGS創英ﾌﾟﾚｾﾞﾝｽEB" pitchFamily="18" charset="-128"/>
                <a:sym typeface="Wingdings" pitchFamily="2" charset="2"/>
              </a:rPr>
              <a:t>協力</a:t>
            </a:r>
            <a:r>
              <a:rPr lang="en-US" altLang="ja-JP" dirty="0" smtClean="0">
                <a:latin typeface="HGS創英ﾌﾟﾚｾﾞﾝｽEB" pitchFamily="18" charset="-128"/>
                <a:ea typeface="HGS創英ﾌﾟﾚｾﾞﾝｽEB" pitchFamily="18" charset="-128"/>
                <a:sym typeface="Wingdings" pitchFamily="2" charset="2"/>
              </a:rPr>
              <a:t>】</a:t>
            </a:r>
            <a:r>
              <a:rPr lang="ja-JP" altLang="en-US" dirty="0" smtClean="0">
                <a:latin typeface="HGS創英ﾌﾟﾚｾﾞﾝｽEB" pitchFamily="18" charset="-128"/>
                <a:ea typeface="HGS創英ﾌﾟﾚｾﾞﾝｽEB" pitchFamily="18" charset="-128"/>
                <a:sym typeface="Wingdings" pitchFamily="2" charset="2"/>
              </a:rPr>
              <a:t>気候</a:t>
            </a:r>
            <a:r>
              <a:rPr lang="ja-JP" altLang="en-US" dirty="0">
                <a:latin typeface="HGS創英ﾌﾟﾚｾﾞﾝｽEB" pitchFamily="18" charset="-128"/>
                <a:ea typeface="HGS創英ﾌﾟﾚｾﾞﾝｽEB" pitchFamily="18" charset="-128"/>
                <a:sym typeface="Wingdings" pitchFamily="2" charset="2"/>
              </a:rPr>
              <a:t>ネットワーク、エコ・リーグ</a:t>
            </a:r>
            <a:r>
              <a:rPr lang="en-US" altLang="ja-JP" dirty="0">
                <a:latin typeface="HGS創英ﾌﾟﾚｾﾞﾝｽEB" pitchFamily="18" charset="-128"/>
                <a:ea typeface="HGS創英ﾌﾟﾚｾﾞﾝｽEB" pitchFamily="18" charset="-128"/>
                <a:sym typeface="Wingdings" pitchFamily="2" charset="2"/>
              </a:rPr>
              <a:t>(</a:t>
            </a:r>
            <a:r>
              <a:rPr lang="ja-JP" altLang="en-US" dirty="0">
                <a:latin typeface="HGS創英ﾌﾟﾚｾﾞﾝｽEB" pitchFamily="18" charset="-128"/>
                <a:ea typeface="HGS創英ﾌﾟﾚｾﾞﾝｽEB" pitchFamily="18" charset="-128"/>
                <a:sym typeface="Wingdings" pitchFamily="2" charset="2"/>
              </a:rPr>
              <a:t>全国青年環境連盟</a:t>
            </a:r>
            <a:r>
              <a:rPr lang="en-US" altLang="ja-JP" dirty="0">
                <a:latin typeface="HGS創英ﾌﾟﾚｾﾞﾝｽEB" pitchFamily="18" charset="-128"/>
                <a:ea typeface="HGS創英ﾌﾟﾚｾﾞﾝｽEB" pitchFamily="18" charset="-128"/>
                <a:sym typeface="Wingdings" pitchFamily="2" charset="2"/>
              </a:rPr>
              <a:t>)</a:t>
            </a:r>
          </a:p>
          <a:p>
            <a:pPr marL="180000" indent="-180975">
              <a:lnSpc>
                <a:spcPct val="120000"/>
              </a:lnSpc>
              <a:spcBef>
                <a:spcPts val="1200"/>
              </a:spcBef>
              <a:buNone/>
            </a:pPr>
            <a:r>
              <a:rPr lang="en-US" altLang="ja-JP" dirty="0" smtClean="0">
                <a:latin typeface="HGS創英ﾌﾟﾚｾﾞﾝｽEB" pitchFamily="18" charset="-128"/>
                <a:ea typeface="HGS創英ﾌﾟﾚｾﾞﾝｽEB" pitchFamily="18" charset="-128"/>
                <a:sym typeface="Wingdings" pitchFamily="2" charset="2"/>
              </a:rPr>
              <a:t>【</a:t>
            </a:r>
            <a:r>
              <a:rPr lang="ja-JP" altLang="en-US" dirty="0" smtClean="0">
                <a:latin typeface="HGS創英ﾌﾟﾚｾﾞﾝｽEB" pitchFamily="18" charset="-128"/>
                <a:ea typeface="HGS創英ﾌﾟﾚｾﾞﾝｽEB" pitchFamily="18" charset="-128"/>
                <a:sym typeface="Wingdings" pitchFamily="2" charset="2"/>
              </a:rPr>
              <a:t>テーマ</a:t>
            </a:r>
            <a:r>
              <a:rPr lang="en-US" altLang="ja-JP" dirty="0" smtClean="0">
                <a:latin typeface="HGS創英ﾌﾟﾚｾﾞﾝｽEB" pitchFamily="18" charset="-128"/>
                <a:ea typeface="HGS創英ﾌﾟﾚｾﾞﾝｽEB" pitchFamily="18" charset="-128"/>
                <a:sym typeface="Wingdings" pitchFamily="2" charset="2"/>
              </a:rPr>
              <a:t>】</a:t>
            </a:r>
            <a:r>
              <a:rPr lang="ja-JP" altLang="en-US" dirty="0" smtClean="0">
                <a:latin typeface="HGS創英ﾌﾟﾚｾﾞﾝｽEB" pitchFamily="18" charset="-128"/>
                <a:ea typeface="HGS創英ﾌﾟﾚｾﾞﾝｽEB" pitchFamily="18" charset="-128"/>
                <a:sym typeface="Wingdings" pitchFamily="2" charset="2"/>
              </a:rPr>
              <a:t>「</a:t>
            </a:r>
            <a:r>
              <a:rPr lang="ja-JP" altLang="en-US" dirty="0" smtClean="0">
                <a:latin typeface="HGS創英ﾌﾟﾚｾﾞﾝｽEB" pitchFamily="18" charset="-128"/>
                <a:ea typeface="HGS創英ﾌﾟﾚｾﾞﾝｽEB" pitchFamily="18" charset="-128"/>
              </a:rPr>
              <a:t>エネルギー</a:t>
            </a:r>
            <a:r>
              <a:rPr lang="ja-JP" altLang="en-US" dirty="0">
                <a:latin typeface="HGS創英ﾌﾟﾚｾﾞﾝｽEB" pitchFamily="18" charset="-128"/>
                <a:ea typeface="HGS創英ﾌﾟﾚｾﾞﾝｽEB" pitchFamily="18" charset="-128"/>
              </a:rPr>
              <a:t>政策について若者はどう見る</a:t>
            </a:r>
            <a:r>
              <a:rPr lang="ja-JP" altLang="en-US" dirty="0" smtClean="0">
                <a:latin typeface="HGS創英ﾌﾟﾚｾﾞﾝｽEB" pitchFamily="18" charset="-128"/>
                <a:ea typeface="HGS創英ﾌﾟﾚｾﾞﾝｽEB" pitchFamily="18" charset="-128"/>
              </a:rPr>
              <a:t>か」「若者</a:t>
            </a:r>
            <a:r>
              <a:rPr lang="ja-JP" altLang="en-US" dirty="0">
                <a:latin typeface="HGS創英ﾌﾟﾚｾﾞﾝｽEB" pitchFamily="18" charset="-128"/>
                <a:ea typeface="HGS創英ﾌﾟﾚｾﾞﾝｽEB" pitchFamily="18" charset="-128"/>
              </a:rPr>
              <a:t>がどう政策に関わるべき</a:t>
            </a:r>
            <a:r>
              <a:rPr lang="ja-JP" altLang="en-US" dirty="0" smtClean="0">
                <a:latin typeface="HGS創英ﾌﾟﾚｾﾞﾝｽEB" pitchFamily="18" charset="-128"/>
                <a:ea typeface="HGS創英ﾌﾟﾚｾﾞﾝｽEB" pitchFamily="18" charset="-128"/>
              </a:rPr>
              <a:t>か」</a:t>
            </a:r>
            <a:endParaRPr lang="en-US" altLang="ja-JP" dirty="0" smtClean="0">
              <a:latin typeface="HGS創英ﾌﾟﾚｾﾞﾝｽEB" pitchFamily="18" charset="-128"/>
              <a:ea typeface="HGS創英ﾌﾟﾚｾﾞﾝｽEB" pitchFamily="18" charset="-128"/>
            </a:endParaRPr>
          </a:p>
          <a:p>
            <a:pPr marL="179388" indent="1588">
              <a:lnSpc>
                <a:spcPct val="120000"/>
              </a:lnSpc>
              <a:spcBef>
                <a:spcPts val="1200"/>
              </a:spcBef>
              <a:buNone/>
            </a:pPr>
            <a:r>
              <a:rPr lang="en-US" altLang="ja-JP" dirty="0" smtClean="0">
                <a:latin typeface="HGS創英ﾌﾟﾚｾﾞﾝｽEB" pitchFamily="18" charset="-128"/>
                <a:ea typeface="HGS創英ﾌﾟﾚｾﾞﾝｽEB" pitchFamily="18" charset="-128"/>
              </a:rPr>
              <a:t>MEEC</a:t>
            </a:r>
            <a:r>
              <a:rPr lang="ja-JP" altLang="en-US" dirty="0" smtClean="0">
                <a:latin typeface="HGS創英ﾌﾟﾚｾﾞﾝｽEB" pitchFamily="18" charset="-128"/>
                <a:ea typeface="HGS創英ﾌﾟﾚｾﾞﾝｽEB" pitchFamily="18" charset="-128"/>
              </a:rPr>
              <a:t>京都に登壇した大学生が、若者主体の</a:t>
            </a:r>
            <a:r>
              <a:rPr lang="en-US" altLang="ja-JP" dirty="0" smtClean="0">
                <a:latin typeface="HGS創英ﾌﾟﾚｾﾞﾝｽEB" pitchFamily="18" charset="-128"/>
                <a:ea typeface="HGS創英ﾌﾟﾚｾﾞﾝｽEB" pitchFamily="18" charset="-128"/>
              </a:rPr>
              <a:t>MEEC</a:t>
            </a:r>
            <a:r>
              <a:rPr lang="ja-JP" altLang="en-US" dirty="0" smtClean="0">
                <a:latin typeface="HGS創英ﾌﾟﾚｾﾞﾝｽEB" pitchFamily="18" charset="-128"/>
                <a:ea typeface="HGS創英ﾌﾟﾚｾﾞﾝｽEB" pitchFamily="18" charset="-128"/>
              </a:rPr>
              <a:t>を企画。大学生を中心</a:t>
            </a:r>
            <a:r>
              <a:rPr lang="ja-JP" altLang="en-US" dirty="0">
                <a:latin typeface="HGS創英ﾌﾟﾚｾﾞﾝｽEB" pitchFamily="18" charset="-128"/>
                <a:ea typeface="HGS創英ﾌﾟﾚｾﾞﾝｽEB" pitchFamily="18" charset="-128"/>
              </a:rPr>
              <a:t>に、今の政策への</a:t>
            </a:r>
            <a:r>
              <a:rPr lang="ja-JP" altLang="en-US" dirty="0" smtClean="0">
                <a:latin typeface="HGS創英ﾌﾟﾚｾﾞﾝｽEB" pitchFamily="18" charset="-128"/>
                <a:ea typeface="HGS創英ﾌﾟﾚｾﾞﾝｽEB" pitchFamily="18" charset="-128"/>
              </a:rPr>
              <a:t>かかわり方や問題点、今後</a:t>
            </a:r>
            <a:r>
              <a:rPr lang="ja-JP" altLang="en-US" dirty="0">
                <a:latin typeface="HGS創英ﾌﾟﾚｾﾞﾝｽEB" pitchFamily="18" charset="-128"/>
                <a:ea typeface="HGS創英ﾌﾟﾚｾﾞﾝｽEB" pitchFamily="18" charset="-128"/>
              </a:rPr>
              <a:t>の</a:t>
            </a:r>
            <a:r>
              <a:rPr lang="ja-JP" altLang="en-US" dirty="0" smtClean="0">
                <a:latin typeface="HGS創英ﾌﾟﾚｾﾞﾝｽEB" pitchFamily="18" charset="-128"/>
                <a:ea typeface="HGS創英ﾌﾟﾚｾﾞﾝｽEB" pitchFamily="18" charset="-128"/>
              </a:rPr>
              <a:t>方向性などについて議論を行った。</a:t>
            </a:r>
            <a:endParaRPr lang="en-US" altLang="ja-JP" dirty="0" smtClean="0">
              <a:latin typeface="HGS創英ﾌﾟﾚｾﾞﾝｽEB" pitchFamily="18" charset="-128"/>
              <a:ea typeface="HGS創英ﾌﾟﾚｾﾞﾝｽEB" pitchFamily="18" charset="-128"/>
            </a:endParaRPr>
          </a:p>
          <a:p>
            <a:pPr marL="179388" indent="1588">
              <a:lnSpc>
                <a:spcPct val="120000"/>
              </a:lnSpc>
              <a:spcBef>
                <a:spcPts val="1200"/>
              </a:spcBef>
              <a:buNone/>
            </a:pPr>
            <a:r>
              <a:rPr lang="ja-JP" altLang="en-US" dirty="0" smtClean="0">
                <a:latin typeface="HGS創英ﾌﾟﾚｾﾞﾝｽEB" pitchFamily="18" charset="-128"/>
                <a:ea typeface="HGS創英ﾌﾟﾚｾﾞﾝｽEB" pitchFamily="18" charset="-128"/>
              </a:rPr>
              <a:t>話題提供者として参加し、若者と意見交換。</a:t>
            </a:r>
            <a:endParaRPr lang="en-US" altLang="ja-JP" dirty="0" smtClean="0">
              <a:latin typeface="HGS創英ﾌﾟﾚｾﾞﾝｽEB" pitchFamily="18" charset="-128"/>
              <a:ea typeface="HGS創英ﾌﾟﾚｾﾞﾝｽEB" pitchFamily="18" charset="-128"/>
            </a:endParaRPr>
          </a:p>
          <a:p>
            <a:pPr marL="180000" indent="-180975">
              <a:lnSpc>
                <a:spcPct val="120000"/>
              </a:lnSpc>
              <a:spcBef>
                <a:spcPts val="1200"/>
              </a:spcBef>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詳細ウェブサイト</a:t>
            </a: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　</a:t>
            </a:r>
            <a:r>
              <a:rPr lang="en-US" altLang="ja-JP" dirty="0" smtClean="0">
                <a:latin typeface="HGS創英ﾌﾟﾚｾﾞﾝｽEB" pitchFamily="18" charset="-128"/>
                <a:ea typeface="HGS創英ﾌﾟﾚｾﾞﾝｽEB" pitchFamily="18" charset="-128"/>
              </a:rPr>
              <a:t> </a:t>
            </a:r>
            <a:r>
              <a:rPr lang="en-US" altLang="ja-JP" dirty="0" smtClean="0">
                <a:latin typeface="HGS創英ﾌﾟﾚｾﾞﾝｽEB" pitchFamily="18" charset="-128"/>
                <a:ea typeface="HGS創英ﾌﾟﾚｾﾞﾝｽEB" pitchFamily="18" charset="-128"/>
                <a:hlinkClick r:id="rId3"/>
              </a:rPr>
              <a:t>http://www.meec.jp/</a:t>
            </a:r>
            <a:endParaRPr lang="ja-JP" altLang="en-US" dirty="0">
              <a:latin typeface="HGS創英ﾌﾟﾚｾﾞﾝｽEB" pitchFamily="18" charset="-128"/>
              <a:ea typeface="HGS創英ﾌﾟﾚｾﾞﾝｽEB" pitchFamily="18" charset="-128"/>
            </a:endParaRPr>
          </a:p>
        </p:txBody>
      </p:sp>
      <p:sp>
        <p:nvSpPr>
          <p:cNvPr id="13" name="正方形/長方形 12"/>
          <p:cNvSpPr/>
          <p:nvPr/>
        </p:nvSpPr>
        <p:spPr>
          <a:xfrm>
            <a:off x="457200" y="367268"/>
            <a:ext cx="4277133"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a:t>
            </a:r>
            <a:r>
              <a:rPr lang="ja-JP" altLang="en-US" dirty="0">
                <a:solidFill>
                  <a:prstClr val="black"/>
                </a:solidFill>
              </a:rPr>
              <a:t>事例（行政・企業・市民） </a:t>
            </a:r>
            <a:r>
              <a:rPr lang="en-US" altLang="ja-JP" dirty="0" smtClean="0">
                <a:solidFill>
                  <a:prstClr val="black"/>
                </a:solidFill>
              </a:rPr>
              <a:t>】</a:t>
            </a:r>
            <a:endParaRPr lang="ja-JP" altLang="en-US" dirty="0">
              <a:solidFill>
                <a:prstClr val="black"/>
              </a:solidFill>
            </a:endParaRPr>
          </a:p>
        </p:txBody>
      </p:sp>
      <p:pic>
        <p:nvPicPr>
          <p:cNvPr id="2050" name="Picture 2" descr="http://www.meec.jp/images/ust120204.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5586863" y="5362109"/>
            <a:ext cx="2605160" cy="135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536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3264" y="948920"/>
            <a:ext cx="8808098" cy="1183437"/>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ja-JP" altLang="en-US" dirty="0" smtClean="0"/>
              <a:t>みんなのエネルギー・環境会議（</a:t>
            </a:r>
            <a:r>
              <a:rPr lang="en-US" altLang="ja-JP" dirty="0" smtClean="0"/>
              <a:t>MEEC</a:t>
            </a:r>
            <a:r>
              <a:rPr lang="ja-JP" altLang="en-US" dirty="0" smtClean="0"/>
              <a:t>）</a:t>
            </a:r>
            <a:r>
              <a:rPr lang="en-US" altLang="ja-JP" dirty="0" smtClean="0"/>
              <a:t/>
            </a:r>
            <a:br>
              <a:rPr lang="en-US" altLang="ja-JP" dirty="0" smtClean="0"/>
            </a:br>
            <a:r>
              <a:rPr lang="ja-JP" altLang="en-US" dirty="0" smtClean="0"/>
              <a:t>佐賀</a:t>
            </a:r>
            <a:endParaRPr kumimoji="1" lang="ja-JP" altLang="en-US" dirty="0">
              <a:effectLst>
                <a:outerShdw blurRad="38100" dist="38100" dir="2700000" algn="tl">
                  <a:srgbClr val="000000">
                    <a:alpha val="43137"/>
                  </a:srgbClr>
                </a:outerShdw>
              </a:effectLst>
            </a:endParaRPr>
          </a:p>
        </p:txBody>
      </p:sp>
      <p:sp>
        <p:nvSpPr>
          <p:cNvPr id="8" name="コンテンツ プレースホルダ 2"/>
          <p:cNvSpPr>
            <a:spLocks noGrp="1"/>
          </p:cNvSpPr>
          <p:nvPr>
            <p:ph idx="1"/>
          </p:nvPr>
        </p:nvSpPr>
        <p:spPr>
          <a:xfrm>
            <a:off x="264365" y="2412935"/>
            <a:ext cx="8562393" cy="3609003"/>
          </a:xfrm>
        </p:spPr>
        <p:txBody>
          <a:bodyPr>
            <a:normAutofit fontScale="70000" lnSpcReduction="20000"/>
          </a:bodyPr>
          <a:lstStyle/>
          <a:p>
            <a:pPr marL="0" indent="0">
              <a:lnSpc>
                <a:spcPct val="120000"/>
              </a:lnSpc>
              <a:spcBef>
                <a:spcPts val="1200"/>
              </a:spcBef>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日時</a:t>
            </a:r>
            <a:r>
              <a:rPr lang="en-US" altLang="ja-JP" dirty="0" smtClean="0">
                <a:latin typeface="HGS創英ﾌﾟﾚｾﾞﾝｽEB" pitchFamily="18" charset="-128"/>
                <a:ea typeface="HGS創英ﾌﾟﾚｾﾞﾝｽEB" pitchFamily="18" charset="-128"/>
              </a:rPr>
              <a:t>】2012</a:t>
            </a:r>
            <a:r>
              <a:rPr lang="ja-JP" altLang="en-US" dirty="0" smtClean="0">
                <a:latin typeface="HGS創英ﾌﾟﾚｾﾞﾝｽEB" pitchFamily="18" charset="-128"/>
                <a:ea typeface="HGS創英ﾌﾟﾚｾﾞﾝｽEB" pitchFamily="18" charset="-128"/>
              </a:rPr>
              <a:t>年６月９日</a:t>
            </a:r>
            <a:endParaRPr lang="en-US" altLang="ja-JP" dirty="0" smtClean="0">
              <a:latin typeface="HGS創英ﾌﾟﾚｾﾞﾝｽEB" pitchFamily="18" charset="-128"/>
              <a:ea typeface="HGS創英ﾌﾟﾚｾﾞﾝｽEB" pitchFamily="18" charset="-128"/>
            </a:endParaRPr>
          </a:p>
          <a:p>
            <a:pPr marL="0" indent="0">
              <a:lnSpc>
                <a:spcPct val="120000"/>
              </a:lnSpc>
              <a:spcBef>
                <a:spcPts val="1200"/>
              </a:spcBef>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場所</a:t>
            </a: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佐賀市（佐賀大学）</a:t>
            </a:r>
            <a:endParaRPr lang="en-US" altLang="ja-JP" dirty="0" smtClean="0">
              <a:latin typeface="HGS創英ﾌﾟﾚｾﾞﾝｽEB" pitchFamily="18" charset="-128"/>
              <a:ea typeface="HGS創英ﾌﾟﾚｾﾞﾝｽEB" pitchFamily="18" charset="-128"/>
            </a:endParaRPr>
          </a:p>
          <a:p>
            <a:pPr marL="180975" indent="-180975">
              <a:lnSpc>
                <a:spcPct val="120000"/>
              </a:lnSpc>
              <a:spcBef>
                <a:spcPts val="1200"/>
              </a:spcBef>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テーマ</a:t>
            </a: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「原発とエネルギーと未来と」</a:t>
            </a:r>
            <a:endParaRPr lang="en-US" altLang="ja-JP" dirty="0" smtClean="0">
              <a:latin typeface="HGS創英ﾌﾟﾚｾﾞﾝｽEB" pitchFamily="18" charset="-128"/>
              <a:ea typeface="HGS創英ﾌﾟﾚｾﾞﾝｽEB" pitchFamily="18" charset="-128"/>
            </a:endParaRPr>
          </a:p>
          <a:p>
            <a:pPr marL="180975" indent="0">
              <a:lnSpc>
                <a:spcPct val="120000"/>
              </a:lnSpc>
              <a:spcBef>
                <a:spcPts val="1200"/>
              </a:spcBef>
              <a:buNone/>
            </a:pPr>
            <a:r>
              <a:rPr lang="ja-JP" altLang="en-US" dirty="0" smtClean="0">
                <a:latin typeface="HGS創英ﾌﾟﾚｾﾞﾝｽEB" pitchFamily="18" charset="-128"/>
                <a:ea typeface="HGS創英ﾌﾟﾚｾﾞﾝｽEB" pitchFamily="18" charset="-128"/>
              </a:rPr>
              <a:t>初めて原発立地地域で開催された</a:t>
            </a:r>
            <a:r>
              <a:rPr lang="en-US" altLang="ja-JP" dirty="0" smtClean="0">
                <a:latin typeface="HGS創英ﾌﾟﾚｾﾞﾝｽEB" pitchFamily="18" charset="-128"/>
                <a:ea typeface="HGS創英ﾌﾟﾚｾﾞﾝｽEB" pitchFamily="18" charset="-128"/>
              </a:rPr>
              <a:t>MEEC</a:t>
            </a:r>
            <a:r>
              <a:rPr lang="ja-JP" altLang="en-US" dirty="0" err="1"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賛成・反対を問わず、「これから原発をどうするのか」について議論を交わす。第２部ではカフェ形式のグループディスカッションで対話を行った。</a:t>
            </a:r>
            <a:endParaRPr lang="en-US" altLang="ja-JP" dirty="0" smtClean="0">
              <a:latin typeface="HGS創英ﾌﾟﾚｾﾞﾝｽEB" pitchFamily="18" charset="-128"/>
              <a:ea typeface="HGS創英ﾌﾟﾚｾﾞﾝｽEB" pitchFamily="18" charset="-128"/>
            </a:endParaRPr>
          </a:p>
          <a:p>
            <a:pPr marL="180975" indent="0">
              <a:lnSpc>
                <a:spcPct val="120000"/>
              </a:lnSpc>
              <a:spcBef>
                <a:spcPts val="1200"/>
              </a:spcBef>
              <a:buNone/>
            </a:pPr>
            <a:r>
              <a:rPr lang="ja-JP" altLang="en-US" dirty="0" smtClean="0">
                <a:latin typeface="HGS創英ﾌﾟﾚｾﾞﾝｽEB" pitchFamily="18" charset="-128"/>
                <a:ea typeface="HGS創英ﾌﾟﾚｾﾞﾝｽEB" pitchFamily="18" charset="-128"/>
              </a:rPr>
              <a:t>ファシリテーター</a:t>
            </a:r>
            <a:r>
              <a:rPr lang="ja-JP" altLang="en-US" dirty="0">
                <a:latin typeface="HGS創英ﾌﾟﾚｾﾞﾝｽEB" pitchFamily="18" charset="-128"/>
                <a:ea typeface="HGS創英ﾌﾟﾚｾﾞﾝｽEB" pitchFamily="18" charset="-128"/>
              </a:rPr>
              <a:t>と</a:t>
            </a:r>
            <a:r>
              <a:rPr lang="ja-JP" altLang="en-US" dirty="0" smtClean="0">
                <a:latin typeface="HGS創英ﾌﾟﾚｾﾞﾝｽEB" pitchFamily="18" charset="-128"/>
                <a:ea typeface="HGS創英ﾌﾟﾚｾﾞﾝｽEB" pitchFamily="18" charset="-128"/>
              </a:rPr>
              <a:t>して参加。</a:t>
            </a:r>
            <a:endParaRPr lang="en-US" altLang="ja-JP" dirty="0" smtClean="0">
              <a:latin typeface="HGS創英ﾌﾟﾚｾﾞﾝｽEB" pitchFamily="18" charset="-128"/>
              <a:ea typeface="HGS創英ﾌﾟﾚｾﾞﾝｽEB" pitchFamily="18" charset="-128"/>
            </a:endParaRPr>
          </a:p>
          <a:p>
            <a:pPr marL="0" indent="0">
              <a:lnSpc>
                <a:spcPct val="120000"/>
              </a:lnSpc>
              <a:spcBef>
                <a:spcPts val="1200"/>
              </a:spcBef>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詳細ウェブサイト</a:t>
            </a:r>
            <a:r>
              <a:rPr lang="en-US" altLang="ja-JP" dirty="0" smtClean="0">
                <a:latin typeface="HGS創英ﾌﾟﾚｾﾞﾝｽEB" pitchFamily="18" charset="-128"/>
                <a:ea typeface="HGS創英ﾌﾟﾚｾﾞﾝｽEB" pitchFamily="18" charset="-128"/>
              </a:rPr>
              <a:t>】</a:t>
            </a:r>
            <a:r>
              <a:rPr lang="en-US" altLang="ja-JP" dirty="0" smtClean="0">
                <a:latin typeface="HGS創英ﾌﾟﾚｾﾞﾝｽEB" pitchFamily="18" charset="-128"/>
                <a:ea typeface="HGS創英ﾌﾟﾚｾﾞﾝｽEB" pitchFamily="18" charset="-128"/>
                <a:hlinkClick r:id="rId3"/>
              </a:rPr>
              <a:t>http://www.meec.jp/</a:t>
            </a:r>
            <a:endParaRPr lang="ja-JP" altLang="en-US" dirty="0">
              <a:latin typeface="HGS創英ﾌﾟﾚｾﾞﾝｽEB" pitchFamily="18" charset="-128"/>
              <a:ea typeface="HGS創英ﾌﾟﾚｾﾞﾝｽEB" pitchFamily="18" charset="-128"/>
            </a:endParaRPr>
          </a:p>
        </p:txBody>
      </p:sp>
      <p:sp>
        <p:nvSpPr>
          <p:cNvPr id="13" name="正方形/長方形 12"/>
          <p:cNvSpPr/>
          <p:nvPr/>
        </p:nvSpPr>
        <p:spPr>
          <a:xfrm>
            <a:off x="457200" y="403903"/>
            <a:ext cx="4277133"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a:t>
            </a:r>
            <a:r>
              <a:rPr lang="ja-JP" altLang="en-US" dirty="0">
                <a:solidFill>
                  <a:prstClr val="black"/>
                </a:solidFill>
              </a:rPr>
              <a:t>事例（行政・企業・市民） </a:t>
            </a:r>
            <a:r>
              <a:rPr lang="en-US" altLang="ja-JP" dirty="0" smtClean="0">
                <a:solidFill>
                  <a:prstClr val="black"/>
                </a:solidFill>
              </a:rPr>
              <a:t>】</a:t>
            </a:r>
            <a:endParaRPr lang="ja-JP" altLang="en-US" dirty="0">
              <a:solidFill>
                <a:prstClr val="black"/>
              </a:solidFill>
            </a:endParaRPr>
          </a:p>
        </p:txBody>
      </p:sp>
      <p:pic>
        <p:nvPicPr>
          <p:cNvPr id="4098" name="Picture 2" descr="http://www.meec.jp/images/youtu120609.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6004016" y="5107805"/>
            <a:ext cx="2710007" cy="1511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107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4364" y="906620"/>
            <a:ext cx="8655700" cy="1183437"/>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ja-JP" altLang="en-US" dirty="0" smtClean="0"/>
              <a:t>みんなのエネルギー・環境会議（</a:t>
            </a:r>
            <a:r>
              <a:rPr lang="en-US" altLang="ja-JP" dirty="0" smtClean="0"/>
              <a:t>MEEC</a:t>
            </a:r>
            <a:r>
              <a:rPr lang="ja-JP" altLang="en-US" dirty="0" smtClean="0"/>
              <a:t>）</a:t>
            </a:r>
            <a:r>
              <a:rPr lang="en-US" altLang="ja-JP" dirty="0" smtClean="0"/>
              <a:t/>
            </a:r>
            <a:br>
              <a:rPr lang="en-US" altLang="ja-JP" dirty="0" smtClean="0"/>
            </a:br>
            <a:r>
              <a:rPr lang="ja-JP" altLang="en-US" dirty="0" smtClean="0"/>
              <a:t>若狭若者編</a:t>
            </a:r>
            <a:endParaRPr kumimoji="1" lang="ja-JP" altLang="en-US" dirty="0">
              <a:effectLst>
                <a:outerShdw blurRad="38100" dist="38100" dir="2700000" algn="tl">
                  <a:srgbClr val="000000">
                    <a:alpha val="43137"/>
                  </a:srgbClr>
                </a:outerShdw>
              </a:effectLst>
            </a:endParaRPr>
          </a:p>
        </p:txBody>
      </p:sp>
      <p:sp>
        <p:nvSpPr>
          <p:cNvPr id="8" name="コンテンツ プレースホルダ 2"/>
          <p:cNvSpPr>
            <a:spLocks noGrp="1"/>
          </p:cNvSpPr>
          <p:nvPr>
            <p:ph idx="1"/>
          </p:nvPr>
        </p:nvSpPr>
        <p:spPr>
          <a:xfrm>
            <a:off x="285185" y="2276872"/>
            <a:ext cx="8655699" cy="3941212"/>
          </a:xfrm>
        </p:spPr>
        <p:txBody>
          <a:bodyPr>
            <a:noAutofit/>
          </a:bodyPr>
          <a:lstStyle/>
          <a:p>
            <a:pPr marL="0" indent="0">
              <a:spcBef>
                <a:spcPts val="1200"/>
              </a:spcBef>
              <a:buNone/>
            </a:pPr>
            <a:r>
              <a:rPr lang="en-US" altLang="ja-JP" sz="2000" dirty="0" smtClean="0">
                <a:latin typeface="HGS創英ﾌﾟﾚｾﾞﾝｽEB" pitchFamily="18" charset="-128"/>
                <a:ea typeface="HGS創英ﾌﾟﾚｾﾞﾝｽEB" pitchFamily="18" charset="-128"/>
              </a:rPr>
              <a:t>【</a:t>
            </a:r>
            <a:r>
              <a:rPr lang="ja-JP" altLang="en-US" sz="2000" dirty="0" smtClean="0">
                <a:latin typeface="HGS創英ﾌﾟﾚｾﾞﾝｽEB" pitchFamily="18" charset="-128"/>
                <a:ea typeface="HGS創英ﾌﾟﾚｾﾞﾝｽEB" pitchFamily="18" charset="-128"/>
              </a:rPr>
              <a:t>日時</a:t>
            </a:r>
            <a:r>
              <a:rPr lang="en-US" altLang="ja-JP" sz="2000" dirty="0" smtClean="0">
                <a:latin typeface="HGS創英ﾌﾟﾚｾﾞﾝｽEB" pitchFamily="18" charset="-128"/>
                <a:ea typeface="HGS創英ﾌﾟﾚｾﾞﾝｽEB" pitchFamily="18" charset="-128"/>
              </a:rPr>
              <a:t>】2012</a:t>
            </a:r>
            <a:r>
              <a:rPr lang="ja-JP" altLang="en-US" sz="2000" dirty="0" smtClean="0">
                <a:latin typeface="HGS創英ﾌﾟﾚｾﾞﾝｽEB" pitchFamily="18" charset="-128"/>
                <a:ea typeface="HGS創英ﾌﾟﾚｾﾞﾝｽEB" pitchFamily="18" charset="-128"/>
              </a:rPr>
              <a:t>年６月</a:t>
            </a:r>
            <a:r>
              <a:rPr lang="en-US" altLang="ja-JP" sz="2000" dirty="0" smtClean="0">
                <a:latin typeface="HGS創英ﾌﾟﾚｾﾞﾝｽEB" pitchFamily="18" charset="-128"/>
                <a:ea typeface="HGS創英ﾌﾟﾚｾﾞﾝｽEB" pitchFamily="18" charset="-128"/>
              </a:rPr>
              <a:t>10</a:t>
            </a:r>
            <a:r>
              <a:rPr lang="ja-JP" altLang="en-US" sz="2000" dirty="0" smtClean="0">
                <a:latin typeface="HGS創英ﾌﾟﾚｾﾞﾝｽEB" pitchFamily="18" charset="-128"/>
                <a:ea typeface="HGS創英ﾌﾟﾚｾﾞﾝｽEB" pitchFamily="18" charset="-128"/>
              </a:rPr>
              <a:t>日</a:t>
            </a:r>
            <a:endParaRPr lang="en-US" altLang="ja-JP" sz="2000" dirty="0" smtClean="0">
              <a:latin typeface="HGS創英ﾌﾟﾚｾﾞﾝｽEB" pitchFamily="18" charset="-128"/>
              <a:ea typeface="HGS創英ﾌﾟﾚｾﾞﾝｽEB" pitchFamily="18" charset="-128"/>
            </a:endParaRPr>
          </a:p>
          <a:p>
            <a:pPr marL="0" indent="0">
              <a:spcBef>
                <a:spcPts val="1200"/>
              </a:spcBef>
              <a:buNone/>
            </a:pPr>
            <a:r>
              <a:rPr lang="en-US" altLang="ja-JP" sz="2000" dirty="0" smtClean="0">
                <a:latin typeface="HGS創英ﾌﾟﾚｾﾞﾝｽEB" pitchFamily="18" charset="-128"/>
                <a:ea typeface="HGS創英ﾌﾟﾚｾﾞﾝｽEB" pitchFamily="18" charset="-128"/>
              </a:rPr>
              <a:t>【</a:t>
            </a:r>
            <a:r>
              <a:rPr lang="ja-JP" altLang="en-US" sz="2000" dirty="0" smtClean="0">
                <a:latin typeface="HGS創英ﾌﾟﾚｾﾞﾝｽEB" pitchFamily="18" charset="-128"/>
                <a:ea typeface="HGS創英ﾌﾟﾚｾﾞﾝｽEB" pitchFamily="18" charset="-128"/>
              </a:rPr>
              <a:t>場所</a:t>
            </a:r>
            <a:r>
              <a:rPr lang="en-US" altLang="ja-JP" sz="2000" dirty="0" smtClean="0">
                <a:latin typeface="HGS創英ﾌﾟﾚｾﾞﾝｽEB" pitchFamily="18" charset="-128"/>
                <a:ea typeface="HGS創英ﾌﾟﾚｾﾞﾝｽEB" pitchFamily="18" charset="-128"/>
              </a:rPr>
              <a:t>】</a:t>
            </a:r>
            <a:r>
              <a:rPr lang="ja-JP" altLang="en-US" sz="2000" dirty="0" smtClean="0">
                <a:latin typeface="HGS創英ﾌﾟﾚｾﾞﾝｽEB" pitchFamily="18" charset="-128"/>
                <a:ea typeface="HGS創英ﾌﾟﾚｾﾞﾝｽEB" pitchFamily="18" charset="-128"/>
              </a:rPr>
              <a:t>福井県小浜市（福井県立大学）</a:t>
            </a:r>
            <a:endParaRPr lang="en-US" altLang="ja-JP" sz="2000" dirty="0">
              <a:latin typeface="HGS創英ﾌﾟﾚｾﾞﾝｽEB" pitchFamily="18" charset="-128"/>
              <a:ea typeface="HGS創英ﾌﾟﾚｾﾞﾝｽEB" pitchFamily="18" charset="-128"/>
            </a:endParaRPr>
          </a:p>
          <a:p>
            <a:pPr marL="85725" indent="0">
              <a:spcBef>
                <a:spcPts val="1200"/>
              </a:spcBef>
              <a:buNone/>
            </a:pPr>
            <a:r>
              <a:rPr lang="ja-JP" altLang="en-US" sz="2000" dirty="0" smtClean="0">
                <a:latin typeface="HGS創英ﾌﾟﾚｾﾞﾝｽEB" pitchFamily="18" charset="-128"/>
                <a:ea typeface="HGS創英ﾌﾟﾚｾﾞﾝｽEB" pitchFamily="18" charset="-128"/>
              </a:rPr>
              <a:t>枝廣が主催した「エネ若のつどい」に参加した若者が自らの地元で</a:t>
            </a:r>
            <a:r>
              <a:rPr lang="en-US" altLang="ja-JP" sz="2000" dirty="0" smtClean="0">
                <a:latin typeface="HGS創英ﾌﾟﾚｾﾞﾝｽEB" pitchFamily="18" charset="-128"/>
                <a:ea typeface="HGS創英ﾌﾟﾚｾﾞﾝｽEB" pitchFamily="18" charset="-128"/>
              </a:rPr>
              <a:t>MEEC</a:t>
            </a:r>
            <a:r>
              <a:rPr lang="ja-JP" altLang="en-US" sz="2000" dirty="0" smtClean="0">
                <a:latin typeface="HGS創英ﾌﾟﾚｾﾞﾝｽEB" pitchFamily="18" charset="-128"/>
                <a:ea typeface="HGS創英ﾌﾟﾚｾﾞﾝｽEB" pitchFamily="18" charset="-128"/>
              </a:rPr>
              <a:t>を企画。原発立地地域である現状に真摯に向き合い、さまざまな立場の意見を尊重して対話し、これからの若狭および日本の未来を描くことを目的とした。</a:t>
            </a:r>
            <a:endParaRPr lang="en-US" altLang="ja-JP" sz="2000" dirty="0" smtClean="0">
              <a:latin typeface="HGS創英ﾌﾟﾚｾﾞﾝｽEB" pitchFamily="18" charset="-128"/>
              <a:ea typeface="HGS創英ﾌﾟﾚｾﾞﾝｽEB" pitchFamily="18" charset="-128"/>
            </a:endParaRPr>
          </a:p>
          <a:p>
            <a:pPr marL="85725" indent="0">
              <a:spcBef>
                <a:spcPts val="1200"/>
              </a:spcBef>
              <a:buNone/>
            </a:pPr>
            <a:r>
              <a:rPr lang="ja-JP" altLang="en-US" sz="2000" dirty="0" smtClean="0">
                <a:latin typeface="HGS創英ﾌﾟﾚｾﾞﾝｽEB" pitchFamily="18" charset="-128"/>
                <a:ea typeface="HGS創英ﾌﾟﾚｾﾞﾝｽEB" pitchFamily="18" charset="-128"/>
              </a:rPr>
              <a:t>まず、「</a:t>
            </a:r>
            <a:r>
              <a:rPr lang="en-US" altLang="ja-JP" sz="2000" dirty="0">
                <a:latin typeface="HGS創英ﾌﾟﾚｾﾞﾝｽEB" pitchFamily="18" charset="-128"/>
                <a:ea typeface="HGS創英ﾌﾟﾚｾﾞﾝｽEB" pitchFamily="18" charset="-128"/>
              </a:rPr>
              <a:t>2030</a:t>
            </a:r>
            <a:r>
              <a:rPr lang="ja-JP" altLang="en-US" sz="2000" dirty="0">
                <a:latin typeface="HGS創英ﾌﾟﾚｾﾞﾝｽEB" pitchFamily="18" charset="-128"/>
                <a:ea typeface="HGS創英ﾌﾟﾚｾﾞﾝｽEB" pitchFamily="18" charset="-128"/>
              </a:rPr>
              <a:t>年の</a:t>
            </a:r>
            <a:r>
              <a:rPr lang="ja-JP" altLang="en-US" sz="2000" dirty="0" smtClean="0">
                <a:latin typeface="HGS創英ﾌﾟﾚｾﾞﾝｽEB" pitchFamily="18" charset="-128"/>
                <a:ea typeface="HGS創英ﾌﾟﾚｾﾞﾝｽEB" pitchFamily="18" charset="-128"/>
              </a:rPr>
              <a:t>若狭を描く」ワークショップを行い、若者どうしで意見交換会を実施。その発表を受けて、</a:t>
            </a:r>
            <a:r>
              <a:rPr lang="en-US" altLang="ja-JP" sz="2000" dirty="0" smtClean="0">
                <a:latin typeface="HGS創英ﾌﾟﾚｾﾞﾝｽEB" pitchFamily="18" charset="-128"/>
                <a:ea typeface="HGS創英ﾌﾟﾚｾﾞﾝｽEB" pitchFamily="18" charset="-128"/>
              </a:rPr>
              <a:t>MEEC</a:t>
            </a:r>
            <a:r>
              <a:rPr lang="ja-JP" altLang="en-US" sz="2000" dirty="0" smtClean="0">
                <a:latin typeface="HGS創英ﾌﾟﾚｾﾞﾝｽEB" pitchFamily="18" charset="-128"/>
                <a:ea typeface="HGS創英ﾌﾟﾚｾﾞﾝｽEB" pitchFamily="18" charset="-128"/>
              </a:rPr>
              <a:t>発起人と</a:t>
            </a:r>
            <a:r>
              <a:rPr lang="ja-JP" altLang="en-US" sz="2000" dirty="0">
                <a:latin typeface="HGS創英ﾌﾟﾚｾﾞﾝｽEB" pitchFamily="18" charset="-128"/>
                <a:ea typeface="HGS創英ﾌﾟﾚｾﾞﾝｽEB" pitchFamily="18" charset="-128"/>
              </a:rPr>
              <a:t>若狭からの参加者</a:t>
            </a:r>
            <a:r>
              <a:rPr lang="ja-JP" altLang="en-US" sz="2000" dirty="0" smtClean="0">
                <a:latin typeface="HGS創英ﾌﾟﾚｾﾞﾝｽEB" pitchFamily="18" charset="-128"/>
                <a:ea typeface="HGS創英ﾌﾟﾚｾﾞﾝｽEB" pitchFamily="18" charset="-128"/>
              </a:rPr>
              <a:t>で、「</a:t>
            </a:r>
            <a:r>
              <a:rPr lang="ja-JP" altLang="en-US" sz="2000" dirty="0">
                <a:latin typeface="HGS創英ﾌﾟﾚｾﾞﾝｽEB" pitchFamily="18" charset="-128"/>
                <a:ea typeface="HGS創英ﾌﾟﾚｾﾞﾝｽEB" pitchFamily="18" charset="-128"/>
              </a:rPr>
              <a:t>若者が描く将来像」に向かって</a:t>
            </a:r>
            <a:r>
              <a:rPr lang="ja-JP" altLang="en-US" sz="2000" dirty="0" smtClean="0">
                <a:latin typeface="HGS創英ﾌﾟﾚｾﾞﾝｽEB" pitchFamily="18" charset="-128"/>
                <a:ea typeface="HGS創英ﾌﾟﾚｾﾞﾝｽEB" pitchFamily="18" charset="-128"/>
              </a:rPr>
              <a:t>、若狭</a:t>
            </a:r>
            <a:r>
              <a:rPr lang="ja-JP" altLang="en-US" sz="2000" dirty="0">
                <a:latin typeface="HGS創英ﾌﾟﾚｾﾞﾝｽEB" pitchFamily="18" charset="-128"/>
                <a:ea typeface="HGS創英ﾌﾟﾚｾﾞﾝｽEB" pitchFamily="18" charset="-128"/>
              </a:rPr>
              <a:t>の</a:t>
            </a:r>
            <a:r>
              <a:rPr lang="ja-JP" altLang="en-US" sz="2000" dirty="0" smtClean="0">
                <a:latin typeface="HGS創英ﾌﾟﾚｾﾞﾝｽEB" pitchFamily="18" charset="-128"/>
                <a:ea typeface="HGS創英ﾌﾟﾚｾﾞﾝｽEB" pitchFamily="18" charset="-128"/>
              </a:rPr>
              <a:t>現状から</a:t>
            </a:r>
            <a:r>
              <a:rPr lang="ja-JP" altLang="en-US" sz="2000" dirty="0">
                <a:latin typeface="HGS創英ﾌﾟﾚｾﾞﾝｽEB" pitchFamily="18" charset="-128"/>
                <a:ea typeface="HGS創英ﾌﾟﾚｾﾞﾝｽEB" pitchFamily="18" charset="-128"/>
              </a:rPr>
              <a:t>どのようなロードマップが描ける</a:t>
            </a:r>
            <a:r>
              <a:rPr lang="ja-JP" altLang="en-US" sz="2000" dirty="0" smtClean="0">
                <a:latin typeface="HGS創英ﾌﾟﾚｾﾞﾝｽEB" pitchFamily="18" charset="-128"/>
                <a:ea typeface="HGS創英ﾌﾟﾚｾﾞﾝｽEB" pitchFamily="18" charset="-128"/>
              </a:rPr>
              <a:t>か、「</a:t>
            </a:r>
            <a:r>
              <a:rPr lang="ja-JP" altLang="en-US" sz="2000" dirty="0">
                <a:latin typeface="HGS創英ﾌﾟﾚｾﾞﾝｽEB" pitchFamily="18" charset="-128"/>
                <a:ea typeface="HGS創英ﾌﾟﾚｾﾞﾝｽEB" pitchFamily="18" charset="-128"/>
              </a:rPr>
              <a:t>若狭の次の一歩」をどう踏み出せばよいか、それぞれの立場</a:t>
            </a:r>
            <a:r>
              <a:rPr lang="ja-JP" altLang="en-US" sz="2000" dirty="0" smtClean="0">
                <a:latin typeface="HGS創英ﾌﾟﾚｾﾞﾝｽEB" pitchFamily="18" charset="-128"/>
                <a:ea typeface="HGS創英ﾌﾟﾚｾﾞﾝｽEB" pitchFamily="18" charset="-128"/>
              </a:rPr>
              <a:t>から提言を述べ、議論を交わした。</a:t>
            </a:r>
            <a:endParaRPr lang="en-US" altLang="ja-JP" sz="2000" dirty="0" smtClean="0">
              <a:latin typeface="HGS創英ﾌﾟﾚｾﾞﾝｽEB" pitchFamily="18" charset="-128"/>
              <a:ea typeface="HGS創英ﾌﾟﾚｾﾞﾝｽEB" pitchFamily="18" charset="-128"/>
            </a:endParaRPr>
          </a:p>
          <a:p>
            <a:pPr marL="0" indent="0">
              <a:spcBef>
                <a:spcPts val="1200"/>
              </a:spcBef>
              <a:buNone/>
            </a:pPr>
            <a:r>
              <a:rPr lang="en-US" altLang="ja-JP" sz="2000" dirty="0" smtClean="0">
                <a:latin typeface="HGS創英ﾌﾟﾚｾﾞﾝｽEB" pitchFamily="18" charset="-128"/>
                <a:ea typeface="HGS創英ﾌﾟﾚｾﾞﾝｽEB" pitchFamily="18" charset="-128"/>
              </a:rPr>
              <a:t>【</a:t>
            </a:r>
            <a:r>
              <a:rPr lang="ja-JP" altLang="en-US" sz="2000" dirty="0" smtClean="0">
                <a:latin typeface="HGS創英ﾌﾟﾚｾﾞﾝｽEB" pitchFamily="18" charset="-128"/>
                <a:ea typeface="HGS創英ﾌﾟﾚｾﾞﾝｽEB" pitchFamily="18" charset="-128"/>
              </a:rPr>
              <a:t>詳細ウェブサイト</a:t>
            </a:r>
            <a:r>
              <a:rPr lang="en-US" altLang="ja-JP" sz="2000" dirty="0" smtClean="0">
                <a:latin typeface="HGS創英ﾌﾟﾚｾﾞﾝｽEB" pitchFamily="18" charset="-128"/>
                <a:ea typeface="HGS創英ﾌﾟﾚｾﾞﾝｽEB" pitchFamily="18" charset="-128"/>
              </a:rPr>
              <a:t>】</a:t>
            </a:r>
            <a:r>
              <a:rPr lang="ja-JP" altLang="en-US" sz="2000" dirty="0" smtClean="0">
                <a:latin typeface="HGS創英ﾌﾟﾚｾﾞﾝｽEB" pitchFamily="18" charset="-128"/>
                <a:ea typeface="HGS創英ﾌﾟﾚｾﾞﾝｽEB" pitchFamily="18" charset="-128"/>
              </a:rPr>
              <a:t>　</a:t>
            </a:r>
            <a:r>
              <a:rPr lang="en-US" altLang="ja-JP" sz="2000" dirty="0" smtClean="0">
                <a:latin typeface="HGS創英ﾌﾟﾚｾﾞﾝｽEB" pitchFamily="18" charset="-128"/>
                <a:ea typeface="HGS創英ﾌﾟﾚｾﾞﾝｽEB" pitchFamily="18" charset="-128"/>
              </a:rPr>
              <a:t> </a:t>
            </a:r>
            <a:r>
              <a:rPr lang="en-US" altLang="ja-JP" sz="2000" dirty="0" smtClean="0">
                <a:latin typeface="HGS創英ﾌﾟﾚｾﾞﾝｽEB" pitchFamily="18" charset="-128"/>
                <a:ea typeface="HGS創英ﾌﾟﾚｾﾞﾝｽEB" pitchFamily="18" charset="-128"/>
                <a:hlinkClick r:id="rId3"/>
              </a:rPr>
              <a:t>http://www.meec.jp/</a:t>
            </a:r>
            <a:endParaRPr lang="ja-JP" altLang="en-US" sz="2000" dirty="0">
              <a:latin typeface="HGS創英ﾌﾟﾚｾﾞﾝｽEB" pitchFamily="18" charset="-128"/>
              <a:ea typeface="HGS創英ﾌﾟﾚｾﾞﾝｽEB" pitchFamily="18" charset="-128"/>
            </a:endParaRPr>
          </a:p>
        </p:txBody>
      </p:sp>
      <p:sp>
        <p:nvSpPr>
          <p:cNvPr id="13" name="正方形/長方形 12"/>
          <p:cNvSpPr/>
          <p:nvPr/>
        </p:nvSpPr>
        <p:spPr>
          <a:xfrm>
            <a:off x="335902" y="354568"/>
            <a:ext cx="4277133"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a:t>
            </a:r>
            <a:r>
              <a:rPr lang="ja-JP" altLang="en-US" dirty="0">
                <a:solidFill>
                  <a:prstClr val="black"/>
                </a:solidFill>
              </a:rPr>
              <a:t>事例（行政・企業・市民） </a:t>
            </a:r>
            <a:r>
              <a:rPr lang="en-US" altLang="ja-JP" dirty="0" smtClean="0">
                <a:solidFill>
                  <a:prstClr val="black"/>
                </a:solidFill>
              </a:rPr>
              <a:t>】</a:t>
            </a:r>
            <a:endParaRPr lang="ja-JP" altLang="en-US" dirty="0">
              <a:solidFill>
                <a:prstClr val="black"/>
              </a:solidFill>
            </a:endParaRPr>
          </a:p>
        </p:txBody>
      </p:sp>
      <p:pic>
        <p:nvPicPr>
          <p:cNvPr id="3074" name="Picture 2" descr="http://www.meec.jp/images/youtu120610.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6137633" y="1676400"/>
            <a:ext cx="2669697" cy="1523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034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57303"/>
            <a:ext cx="8229600" cy="1143000"/>
          </a:xfrm>
        </p:spPr>
        <p:txBody>
          <a:bodyPr>
            <a:normAutofit fontScale="90000"/>
          </a:bodyPr>
          <a:lstStyle/>
          <a:p>
            <a:r>
              <a:rPr lang="ja-JP" altLang="en-US" dirty="0" smtClean="0"/>
              <a:t>対話</a:t>
            </a:r>
            <a:r>
              <a:rPr lang="ja-JP" altLang="en-US" dirty="0"/>
              <a:t>・共</a:t>
            </a:r>
            <a:r>
              <a:rPr lang="ja-JP" altLang="en-US" dirty="0" smtClean="0"/>
              <a:t>創プロセスのお手伝い事例</a:t>
            </a:r>
            <a:endParaRPr kumimoji="1" lang="ja-JP" altLang="en-US" dirty="0"/>
          </a:p>
        </p:txBody>
      </p:sp>
      <p:sp>
        <p:nvSpPr>
          <p:cNvPr id="3" name="コンテンツ プレースホルダー 2"/>
          <p:cNvSpPr>
            <a:spLocks noGrp="1"/>
          </p:cNvSpPr>
          <p:nvPr>
            <p:ph idx="1"/>
          </p:nvPr>
        </p:nvSpPr>
        <p:spPr>
          <a:xfrm>
            <a:off x="457200" y="2417428"/>
            <a:ext cx="8229600" cy="3570888"/>
          </a:xfrm>
        </p:spPr>
        <p:txBody>
          <a:bodyPr>
            <a:normAutofit/>
          </a:bodyPr>
          <a:lstStyle/>
          <a:p>
            <a:pPr marL="514350" indent="-514350">
              <a:buFont typeface="+mj-lt"/>
              <a:buAutoNum type="arabicPeriod"/>
            </a:pPr>
            <a:r>
              <a:rPr lang="ja-JP" altLang="en-US" dirty="0"/>
              <a:t>組織内の対話・共創プロセス</a:t>
            </a:r>
            <a:endParaRPr lang="en-US" altLang="ja-JP" dirty="0"/>
          </a:p>
          <a:p>
            <a:pPr marL="514350" indent="-514350">
              <a:buFont typeface="+mj-lt"/>
              <a:buAutoNum type="arabicPeriod"/>
            </a:pPr>
            <a:r>
              <a:rPr lang="ja-JP" altLang="en-US" dirty="0"/>
              <a:t>社会との対話・共創プロセス</a:t>
            </a:r>
            <a:endParaRPr lang="en-US" altLang="ja-JP" dirty="0"/>
          </a:p>
          <a:p>
            <a:pPr marL="514350" indent="-514350">
              <a:buFont typeface="+mj-lt"/>
              <a:buAutoNum type="arabicPeriod"/>
            </a:pPr>
            <a:r>
              <a:rPr lang="ja-JP" altLang="en-US" dirty="0"/>
              <a:t>マルチステークホルダーによる対話・共創プロセス</a:t>
            </a:r>
            <a:endParaRPr lang="en-US" altLang="ja-JP" dirty="0"/>
          </a:p>
          <a:p>
            <a:pPr marL="514350" indent="-514350">
              <a:buFont typeface="+mj-lt"/>
              <a:buAutoNum type="arabicPeriod"/>
            </a:pPr>
            <a:r>
              <a:rPr lang="ja-JP" altLang="en-US" dirty="0"/>
              <a:t>対話力・共創力育成</a:t>
            </a:r>
            <a:endParaRPr lang="en-US" altLang="ja-JP" dirty="0"/>
          </a:p>
          <a:p>
            <a:pPr marL="514350" indent="-514350">
              <a:buFont typeface="+mj-lt"/>
              <a:buAutoNum type="arabicPeriod"/>
            </a:pPr>
            <a:r>
              <a:rPr lang="ja-JP" altLang="en-US" dirty="0"/>
              <a:t>共創的社会制度設計への取り組み</a:t>
            </a:r>
            <a:endParaRPr lang="en-US" altLang="ja-JP" dirty="0"/>
          </a:p>
          <a:p>
            <a:pPr marL="0" indent="0">
              <a:buNone/>
            </a:pPr>
            <a:endParaRPr kumimoji="1" lang="ja-JP" altLang="en-US" dirty="0"/>
          </a:p>
        </p:txBody>
      </p:sp>
    </p:spTree>
    <p:extLst>
      <p:ext uri="{BB962C8B-B14F-4D97-AF65-F5344CB8AC3E}">
        <p14:creationId xmlns:p14="http://schemas.microsoft.com/office/powerpoint/2010/main" val="18967139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902" y="831974"/>
            <a:ext cx="8350898" cy="1183437"/>
          </a:xfrm>
        </p:spPr>
        <p:style>
          <a:lnRef idx="1">
            <a:schemeClr val="accent3"/>
          </a:lnRef>
          <a:fillRef idx="2">
            <a:schemeClr val="accent3"/>
          </a:fillRef>
          <a:effectRef idx="1">
            <a:schemeClr val="accent3"/>
          </a:effectRef>
          <a:fontRef idx="minor">
            <a:schemeClr val="dk1"/>
          </a:fontRef>
        </p:style>
        <p:txBody>
          <a:bodyPr>
            <a:normAutofit/>
          </a:bodyPr>
          <a:lstStyle/>
          <a:p>
            <a:r>
              <a:rPr lang="ja-JP" altLang="en-US" dirty="0" smtClean="0"/>
              <a:t>日本エネルギー会議</a:t>
            </a:r>
            <a:endParaRPr kumimoji="1" lang="ja-JP" altLang="en-US" dirty="0">
              <a:effectLst>
                <a:outerShdw blurRad="38100" dist="38100" dir="2700000" algn="tl">
                  <a:srgbClr val="000000">
                    <a:alpha val="43137"/>
                  </a:srgbClr>
                </a:outerShdw>
              </a:effectLst>
            </a:endParaRPr>
          </a:p>
        </p:txBody>
      </p:sp>
      <p:sp>
        <p:nvSpPr>
          <p:cNvPr id="8" name="コンテンツ プレースホルダ 2"/>
          <p:cNvSpPr>
            <a:spLocks noGrp="1"/>
          </p:cNvSpPr>
          <p:nvPr>
            <p:ph idx="1"/>
          </p:nvPr>
        </p:nvSpPr>
        <p:spPr>
          <a:xfrm>
            <a:off x="251924" y="2272975"/>
            <a:ext cx="8733456" cy="4404050"/>
          </a:xfrm>
        </p:spPr>
        <p:txBody>
          <a:bodyPr>
            <a:normAutofit fontScale="70000" lnSpcReduction="20000"/>
          </a:bodyPr>
          <a:lstStyle/>
          <a:p>
            <a:pPr>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日時</a:t>
            </a:r>
            <a:r>
              <a:rPr lang="en-US" altLang="ja-JP" dirty="0" smtClean="0">
                <a:latin typeface="HGS創英ﾌﾟﾚｾﾞﾝｽEB" pitchFamily="18" charset="-128"/>
                <a:ea typeface="HGS創英ﾌﾟﾚｾﾞﾝｽEB" pitchFamily="18" charset="-128"/>
              </a:rPr>
              <a:t>】2012</a:t>
            </a:r>
            <a:r>
              <a:rPr lang="ja-JP" altLang="en-US" dirty="0" smtClean="0">
                <a:latin typeface="HGS創英ﾌﾟﾚｾﾞﾝｽEB" pitchFamily="18" charset="-128"/>
                <a:ea typeface="HGS創英ﾌﾟﾚｾﾞﾝｽEB" pitchFamily="18" charset="-128"/>
              </a:rPr>
              <a:t>年４月、７月、</a:t>
            </a:r>
            <a:r>
              <a:rPr lang="en-US" altLang="ja-JP" dirty="0" smtClean="0">
                <a:latin typeface="HGS創英ﾌﾟﾚｾﾞﾝｽEB" pitchFamily="18" charset="-128"/>
                <a:ea typeface="HGS創英ﾌﾟﾚｾﾞﾝｽEB" pitchFamily="18" charset="-128"/>
              </a:rPr>
              <a:t>12</a:t>
            </a:r>
            <a:r>
              <a:rPr lang="ja-JP" altLang="en-US" dirty="0" smtClean="0">
                <a:latin typeface="HGS創英ﾌﾟﾚｾﾞﾝｽEB" pitchFamily="18" charset="-128"/>
                <a:ea typeface="HGS創英ﾌﾟﾚｾﾞﾝｽEB" pitchFamily="18" charset="-128"/>
              </a:rPr>
              <a:t>月</a:t>
            </a:r>
            <a:endParaRPr lang="en-US" altLang="ja-JP" dirty="0" smtClean="0">
              <a:latin typeface="HGS創英ﾌﾟﾚｾﾞﾝｽEB" pitchFamily="18" charset="-128"/>
              <a:ea typeface="HGS創英ﾌﾟﾚｾﾞﾝｽEB" pitchFamily="18" charset="-128"/>
            </a:endParaRPr>
          </a:p>
          <a:p>
            <a:pPr>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場所</a:t>
            </a: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都内、名古屋市</a:t>
            </a:r>
            <a:endParaRPr lang="en-US" altLang="ja-JP" dirty="0" smtClean="0">
              <a:latin typeface="HGS創英ﾌﾟﾚｾﾞﾝｽEB" pitchFamily="18" charset="-128"/>
              <a:ea typeface="HGS創英ﾌﾟﾚｾﾞﾝｽEB" pitchFamily="18" charset="-128"/>
            </a:endParaRPr>
          </a:p>
          <a:p>
            <a:pPr>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主催</a:t>
            </a: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日本</a:t>
            </a:r>
            <a:r>
              <a:rPr lang="ja-JP" altLang="en-US" dirty="0">
                <a:latin typeface="HGS創英ﾌﾟﾚｾﾞﾝｽEB" pitchFamily="18" charset="-128"/>
                <a:ea typeface="HGS創英ﾌﾟﾚｾﾞﾝｽEB" pitchFamily="18" charset="-128"/>
              </a:rPr>
              <a:t>エネルギー</a:t>
            </a:r>
            <a:r>
              <a:rPr lang="ja-JP" altLang="en-US" dirty="0" smtClean="0">
                <a:latin typeface="HGS創英ﾌﾟﾚｾﾞﾝｽEB" pitchFamily="18" charset="-128"/>
                <a:ea typeface="HGS創英ﾌﾟﾚｾﾞﾝｽEB" pitchFamily="18" charset="-128"/>
              </a:rPr>
              <a:t>会議</a:t>
            </a:r>
            <a:endParaRPr lang="en-US" altLang="ja-JP" dirty="0" smtClean="0">
              <a:latin typeface="HGS創英ﾌﾟﾚｾﾞﾝｽEB" pitchFamily="18" charset="-128"/>
              <a:ea typeface="HGS創英ﾌﾟﾚｾﾞﾝｽEB" pitchFamily="18" charset="-128"/>
            </a:endParaRPr>
          </a:p>
          <a:p>
            <a:pPr marL="0" indent="0">
              <a:buNone/>
            </a:pPr>
            <a:r>
              <a:rPr lang="ja-JP" altLang="en-US" dirty="0" smtClean="0">
                <a:latin typeface="HGS創英ﾌﾟﾚｾﾞﾝｽEB" pitchFamily="18" charset="-128"/>
                <a:ea typeface="HGS創英ﾌﾟﾚｾﾞﾝｽEB" pitchFamily="18" charset="-128"/>
              </a:rPr>
              <a:t>　　　　　（エネルギーコミュニケーション</a:t>
            </a:r>
            <a:r>
              <a:rPr lang="ja-JP" altLang="en-US" dirty="0">
                <a:latin typeface="HGS創英ﾌﾟﾚｾﾞﾝｽEB" pitchFamily="18" charset="-128"/>
                <a:ea typeface="HGS創英ﾌﾟﾚｾﾞﾝｽEB" pitchFamily="18" charset="-128"/>
              </a:rPr>
              <a:t>のための民間</a:t>
            </a:r>
            <a:r>
              <a:rPr lang="ja-JP" altLang="en-US" dirty="0" smtClean="0">
                <a:latin typeface="HGS創英ﾌﾟﾚｾﾞﾝｽEB" pitchFamily="18" charset="-128"/>
                <a:ea typeface="HGS創英ﾌﾟﾚｾﾞﾝｽEB" pitchFamily="18" charset="-128"/>
              </a:rPr>
              <a:t>団体）</a:t>
            </a:r>
            <a:endParaRPr lang="en-US" altLang="ja-JP" dirty="0" smtClean="0">
              <a:latin typeface="HGS創英ﾌﾟﾚｾﾞﾝｽEB" pitchFamily="18" charset="-128"/>
              <a:ea typeface="HGS創英ﾌﾟﾚｾﾞﾝｽEB" pitchFamily="18" charset="-128"/>
            </a:endParaRPr>
          </a:p>
          <a:p>
            <a:pPr marL="1162050" indent="-1162050">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目的</a:t>
            </a: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エネルギー</a:t>
            </a:r>
            <a:r>
              <a:rPr lang="ja-JP" altLang="en-US" dirty="0">
                <a:latin typeface="HGS創英ﾌﾟﾚｾﾞﾝｽEB" pitchFamily="18" charset="-128"/>
                <a:ea typeface="HGS創英ﾌﾟﾚｾﾞﾝｽEB" pitchFamily="18" charset="-128"/>
              </a:rPr>
              <a:t>に関して“今</a:t>
            </a:r>
            <a:r>
              <a:rPr lang="ja-JP" altLang="en-US" dirty="0" smtClean="0">
                <a:latin typeface="HGS創英ﾌﾟﾚｾﾞﾝｽEB" pitchFamily="18" charset="-128"/>
                <a:ea typeface="HGS創英ﾌﾟﾚｾﾞﾝｽEB" pitchFamily="18" charset="-128"/>
              </a:rPr>
              <a:t>おきている</a:t>
            </a:r>
            <a:r>
              <a:rPr lang="ja-JP" altLang="en-US" dirty="0">
                <a:latin typeface="HGS創英ﾌﾟﾚｾﾞﾝｽEB" pitchFamily="18" charset="-128"/>
                <a:ea typeface="HGS創英ﾌﾟﾚｾﾞﾝｽEB" pitchFamily="18" charset="-128"/>
              </a:rPr>
              <a:t>こと” や“明日に向けて考えるべきこと”を客観的かつタイムリーに紹介し、</a:t>
            </a:r>
            <a:r>
              <a:rPr lang="ja-JP" altLang="en-US" dirty="0" smtClean="0">
                <a:latin typeface="HGS創英ﾌﾟﾚｾﾞﾝｽEB" pitchFamily="18" charset="-128"/>
                <a:ea typeface="HGS創英ﾌﾟﾚｾﾞﾝｽEB" pitchFamily="18" charset="-128"/>
              </a:rPr>
              <a:t>我が国のみ</a:t>
            </a:r>
            <a:r>
              <a:rPr lang="ja-JP" altLang="en-US" dirty="0">
                <a:latin typeface="HGS創英ﾌﾟﾚｾﾞﾝｽEB" pitchFamily="18" charset="-128"/>
                <a:ea typeface="HGS創英ﾌﾟﾚｾﾞﾝｽEB" pitchFamily="18" charset="-128"/>
              </a:rPr>
              <a:t>にとどまらず世界の国々に貢献できるエネルギー政策を実現する</a:t>
            </a:r>
            <a:r>
              <a:rPr lang="ja-JP" altLang="en-US" dirty="0" smtClean="0">
                <a:latin typeface="HGS創英ﾌﾟﾚｾﾞﾝｽEB" pitchFamily="18" charset="-128"/>
                <a:ea typeface="HGS創英ﾌﾟﾚｾﾞﾝｽEB" pitchFamily="18" charset="-128"/>
              </a:rPr>
              <a:t>ために活動を展開。パネルディスカッションなどで議論を交わす。</a:t>
            </a:r>
            <a:endParaRPr lang="en-US" altLang="ja-JP" dirty="0" smtClean="0">
              <a:latin typeface="HGS創英ﾌﾟﾚｾﾞﾝｽEB" pitchFamily="18" charset="-128"/>
              <a:ea typeface="HGS創英ﾌﾟﾚｾﾞﾝｽEB" pitchFamily="18" charset="-128"/>
            </a:endParaRPr>
          </a:p>
          <a:p>
            <a:pPr marL="0" indent="0">
              <a:spcBef>
                <a:spcPts val="1800"/>
              </a:spcBef>
              <a:buNone/>
            </a:pPr>
            <a:r>
              <a:rPr lang="ja-JP" altLang="en-US" dirty="0" smtClean="0">
                <a:latin typeface="HGS創英ﾌﾟﾚｾﾞﾝｽEB" pitchFamily="18" charset="-128"/>
                <a:ea typeface="HGS創英ﾌﾟﾚｾﾞﾝｽEB" pitchFamily="18" charset="-128"/>
              </a:rPr>
              <a:t>エネルギーについて多様な考えを持つ人々が集まる中で、主にファシリテーターを担当</a:t>
            </a:r>
            <a:r>
              <a:rPr lang="ja-JP" altLang="en-US" dirty="0">
                <a:latin typeface="HGS創英ﾌﾟﾚｾﾞﾝｽEB" pitchFamily="18" charset="-128"/>
                <a:ea typeface="HGS創英ﾌﾟﾚｾﾞﾝｽEB" pitchFamily="18" charset="-128"/>
              </a:rPr>
              <a:t>。</a:t>
            </a:r>
            <a:endParaRPr lang="en-US" altLang="ja-JP" dirty="0" smtClean="0">
              <a:latin typeface="HGS創英ﾌﾟﾚｾﾞﾝｽEB" pitchFamily="18" charset="-128"/>
              <a:ea typeface="HGS創英ﾌﾟﾚｾﾞﾝｽEB" pitchFamily="18" charset="-128"/>
            </a:endParaRPr>
          </a:p>
          <a:p>
            <a:pPr>
              <a:spcBef>
                <a:spcPts val="1800"/>
              </a:spcBef>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関連ウェブサイト</a:t>
            </a: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　</a:t>
            </a:r>
            <a:r>
              <a:rPr lang="en-US" altLang="ja-JP" dirty="0">
                <a:latin typeface="HGS創英ﾌﾟﾚｾﾞﾝｽEB" pitchFamily="18" charset="-128"/>
                <a:ea typeface="HGS創英ﾌﾟﾚｾﾞﾝｽEB" pitchFamily="18" charset="-128"/>
                <a:hlinkClick r:id="rId3"/>
              </a:rPr>
              <a:t>http://enercon.jp/</a:t>
            </a:r>
            <a:endParaRPr lang="en-US" altLang="ja-JP" dirty="0" smtClean="0">
              <a:latin typeface="HGS創英ﾌﾟﾚｾﾞﾝｽEB" pitchFamily="18" charset="-128"/>
              <a:ea typeface="HGS創英ﾌﾟﾚｾﾞﾝｽEB" pitchFamily="18" charset="-128"/>
            </a:endParaRPr>
          </a:p>
        </p:txBody>
      </p:sp>
      <p:sp>
        <p:nvSpPr>
          <p:cNvPr id="13" name="正方形/長方形 12"/>
          <p:cNvSpPr/>
          <p:nvPr/>
        </p:nvSpPr>
        <p:spPr>
          <a:xfrm>
            <a:off x="457200" y="354568"/>
            <a:ext cx="4277133"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a:t>
            </a:r>
            <a:r>
              <a:rPr lang="ja-JP" altLang="en-US" dirty="0">
                <a:solidFill>
                  <a:prstClr val="black"/>
                </a:solidFill>
              </a:rPr>
              <a:t>事例（行政・企業・市民）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484938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txBox="1">
            <a:spLocks/>
          </p:cNvSpPr>
          <p:nvPr/>
        </p:nvSpPr>
        <p:spPr>
          <a:xfrm>
            <a:off x="838200" y="1510998"/>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mtClean="0">
                <a:solidFill>
                  <a:prstClr val="black"/>
                </a:solidFill>
              </a:rPr>
              <a:t>対話力・共創力育成</a:t>
            </a:r>
            <a:endParaRPr lang="ja-JP" altLang="en-US" dirty="0">
              <a:solidFill>
                <a:prstClr val="black"/>
              </a:solidFill>
            </a:endParaRPr>
          </a:p>
        </p:txBody>
      </p:sp>
    </p:spTree>
    <p:extLst>
      <p:ext uri="{BB962C8B-B14F-4D97-AF65-F5344CB8AC3E}">
        <p14:creationId xmlns:p14="http://schemas.microsoft.com/office/powerpoint/2010/main" val="2731740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902" y="915559"/>
            <a:ext cx="8494947" cy="1183437"/>
          </a:xfrm>
        </p:spPr>
        <p:style>
          <a:lnRef idx="1">
            <a:schemeClr val="accent3"/>
          </a:lnRef>
          <a:fillRef idx="2">
            <a:schemeClr val="accent3"/>
          </a:fillRef>
          <a:effectRef idx="1">
            <a:schemeClr val="accent3"/>
          </a:effectRef>
          <a:fontRef idx="minor">
            <a:schemeClr val="dk1"/>
          </a:fontRef>
        </p:style>
        <p:txBody>
          <a:bodyPr>
            <a:normAutofit/>
          </a:bodyPr>
          <a:lstStyle/>
          <a:p>
            <a:r>
              <a:rPr lang="ja-JP" altLang="en-US" dirty="0"/>
              <a:t>区役所職員向けの環境</a:t>
            </a:r>
            <a:r>
              <a:rPr lang="ja-JP" altLang="en-US" dirty="0" smtClean="0"/>
              <a:t>研修</a:t>
            </a:r>
            <a:endParaRPr kumimoji="1" lang="ja-JP" altLang="en-US" dirty="0">
              <a:effectLst>
                <a:outerShdw blurRad="38100" dist="38100" dir="2700000" algn="tl">
                  <a:srgbClr val="000000">
                    <a:alpha val="43137"/>
                  </a:srgbClr>
                </a:outerShdw>
              </a:effectLst>
            </a:endParaRPr>
          </a:p>
        </p:txBody>
      </p:sp>
      <p:sp>
        <p:nvSpPr>
          <p:cNvPr id="8" name="コンテンツ プレースホルダ 2"/>
          <p:cNvSpPr>
            <a:spLocks noGrp="1"/>
          </p:cNvSpPr>
          <p:nvPr>
            <p:ph idx="1"/>
          </p:nvPr>
        </p:nvSpPr>
        <p:spPr>
          <a:xfrm>
            <a:off x="335902" y="2381249"/>
            <a:ext cx="8391525" cy="4047543"/>
          </a:xfrm>
        </p:spPr>
        <p:txBody>
          <a:bodyPr>
            <a:normAutofit fontScale="85000" lnSpcReduction="10000"/>
          </a:bodyPr>
          <a:lstStyle/>
          <a:p>
            <a:pPr>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日</a:t>
            </a:r>
            <a:r>
              <a:rPr lang="ja-JP" altLang="en-US" dirty="0">
                <a:latin typeface="HGS創英ﾌﾟﾚｾﾞﾝｽEB" pitchFamily="18" charset="-128"/>
                <a:ea typeface="HGS創英ﾌﾟﾚｾﾞﾝｽEB" pitchFamily="18" charset="-128"/>
              </a:rPr>
              <a:t>　</a:t>
            </a:r>
            <a:r>
              <a:rPr lang="ja-JP" altLang="en-US" dirty="0" smtClean="0">
                <a:latin typeface="HGS創英ﾌﾟﾚｾﾞﾝｽEB" pitchFamily="18" charset="-128"/>
                <a:ea typeface="HGS創英ﾌﾟﾚｾﾞﾝｽEB" pitchFamily="18" charset="-128"/>
              </a:rPr>
              <a:t>時</a:t>
            </a:r>
            <a:r>
              <a:rPr lang="en-US" altLang="ja-JP" dirty="0" smtClean="0">
                <a:latin typeface="HGS創英ﾌﾟﾚｾﾞﾝｽEB" pitchFamily="18" charset="-128"/>
                <a:ea typeface="HGS創英ﾌﾟﾚｾﾞﾝｽEB" pitchFamily="18" charset="-128"/>
              </a:rPr>
              <a:t>】2012</a:t>
            </a:r>
            <a:r>
              <a:rPr lang="ja-JP" altLang="en-US" dirty="0" smtClean="0">
                <a:latin typeface="HGS創英ﾌﾟﾚｾﾞﾝｽEB" pitchFamily="18" charset="-128"/>
                <a:ea typeface="HGS創英ﾌﾟﾚｾﾞﾝｽEB" pitchFamily="18" charset="-128"/>
              </a:rPr>
              <a:t>年</a:t>
            </a:r>
            <a:r>
              <a:rPr lang="en-US" altLang="ja-JP" dirty="0" smtClean="0">
                <a:latin typeface="HGS創英ﾌﾟﾚｾﾞﾝｽEB" pitchFamily="18" charset="-128"/>
                <a:ea typeface="HGS創英ﾌﾟﾚｾﾞﾝｽEB" pitchFamily="18" charset="-128"/>
              </a:rPr>
              <a:t>12</a:t>
            </a:r>
            <a:r>
              <a:rPr lang="ja-JP" altLang="en-US" dirty="0" smtClean="0">
                <a:latin typeface="HGS創英ﾌﾟﾚｾﾞﾝｽEB" pitchFamily="18" charset="-128"/>
                <a:ea typeface="HGS創英ﾌﾟﾚｾﾞﾝｽEB" pitchFamily="18" charset="-128"/>
              </a:rPr>
              <a:t>月</a:t>
            </a:r>
            <a:endParaRPr lang="ja-JP" altLang="en-US" dirty="0">
              <a:latin typeface="HGS創英ﾌﾟﾚｾﾞﾝｽEB" pitchFamily="18" charset="-128"/>
              <a:ea typeface="HGS創英ﾌﾟﾚｾﾞﾝｽEB" pitchFamily="18" charset="-128"/>
            </a:endParaRPr>
          </a:p>
          <a:p>
            <a:pPr>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会</a:t>
            </a:r>
            <a:r>
              <a:rPr lang="ja-JP" altLang="en-US" dirty="0">
                <a:latin typeface="HGS創英ﾌﾟﾚｾﾞﾝｽEB" pitchFamily="18" charset="-128"/>
                <a:ea typeface="HGS創英ﾌﾟﾚｾﾞﾝｽEB" pitchFamily="18" charset="-128"/>
              </a:rPr>
              <a:t>　</a:t>
            </a:r>
            <a:r>
              <a:rPr lang="ja-JP" altLang="en-US" dirty="0" smtClean="0">
                <a:latin typeface="HGS創英ﾌﾟﾚｾﾞﾝｽEB" pitchFamily="18" charset="-128"/>
                <a:ea typeface="HGS創英ﾌﾟﾚｾﾞﾝｽEB" pitchFamily="18" charset="-128"/>
              </a:rPr>
              <a:t>場</a:t>
            </a: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都内</a:t>
            </a:r>
            <a:endParaRPr lang="ja-JP" altLang="en-US" dirty="0">
              <a:latin typeface="HGS創英ﾌﾟﾚｾﾞﾝｽEB" pitchFamily="18" charset="-128"/>
              <a:ea typeface="HGS創英ﾌﾟﾚｾﾞﾝｽEB" pitchFamily="18" charset="-128"/>
            </a:endParaRPr>
          </a:p>
          <a:p>
            <a:pPr>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主</a:t>
            </a:r>
            <a:r>
              <a:rPr lang="ja-JP" altLang="en-US" dirty="0">
                <a:latin typeface="HGS創英ﾌﾟﾚｾﾞﾝｽEB" pitchFamily="18" charset="-128"/>
                <a:ea typeface="HGS創英ﾌﾟﾚｾﾞﾝｽEB" pitchFamily="18" charset="-128"/>
              </a:rPr>
              <a:t>　</a:t>
            </a:r>
            <a:r>
              <a:rPr lang="ja-JP" altLang="en-US" dirty="0" smtClean="0">
                <a:latin typeface="HGS創英ﾌﾟﾚｾﾞﾝｽEB" pitchFamily="18" charset="-128"/>
                <a:ea typeface="HGS創英ﾌﾟﾚｾﾞﾝｽEB" pitchFamily="18" charset="-128"/>
              </a:rPr>
              <a:t>催</a:t>
            </a: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東京都内区役所</a:t>
            </a:r>
            <a:endParaRPr lang="en-US" altLang="ja-JP" dirty="0" smtClean="0">
              <a:latin typeface="HGS創英ﾌﾟﾚｾﾞﾝｽEB" pitchFamily="18" charset="-128"/>
              <a:ea typeface="HGS創英ﾌﾟﾚｾﾞﾝｽEB" pitchFamily="18" charset="-128"/>
            </a:endParaRPr>
          </a:p>
          <a:p>
            <a:pPr>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講演と対話（ファシリテーター）</a:t>
            </a:r>
            <a:r>
              <a:rPr lang="en-US" altLang="ja-JP" dirty="0" smtClean="0">
                <a:latin typeface="HGS創英ﾌﾟﾚｾﾞﾝｽEB" pitchFamily="18" charset="-128"/>
                <a:ea typeface="HGS創英ﾌﾟﾚｾﾞﾝｽEB" pitchFamily="18" charset="-128"/>
              </a:rPr>
              <a:t>】</a:t>
            </a:r>
          </a:p>
          <a:p>
            <a:pPr marL="0" indent="0">
              <a:spcBef>
                <a:spcPts val="1800"/>
              </a:spcBef>
              <a:buNone/>
            </a:pPr>
            <a:r>
              <a:rPr lang="ja-JP" altLang="en-US" dirty="0">
                <a:latin typeface="HGS創英ﾌﾟﾚｾﾞﾝｽEB" pitchFamily="18" charset="-128"/>
                <a:ea typeface="HGS創英ﾌﾟﾚｾﾞﾝｽEB" pitchFamily="18" charset="-128"/>
              </a:rPr>
              <a:t>地球温暖化、生物多様性、次々と出てくる環境問題の根本的な構造的問題、幸福度指標の取り組みなど、いろいろなテーマ、観点から</a:t>
            </a:r>
            <a:r>
              <a:rPr lang="en-US" altLang="ja-JP" dirty="0">
                <a:latin typeface="HGS創英ﾌﾟﾚｾﾞﾝｽEB" pitchFamily="18" charset="-128"/>
                <a:ea typeface="HGS創英ﾌﾟﾚｾﾞﾝｽEB" pitchFamily="18" charset="-128"/>
              </a:rPr>
              <a:t>､</a:t>
            </a:r>
            <a:r>
              <a:rPr lang="ja-JP" altLang="en-US" dirty="0">
                <a:latin typeface="HGS創英ﾌﾟﾚｾﾞﾝｽEB" pitchFamily="18" charset="-128"/>
                <a:ea typeface="HGS創英ﾌﾟﾚｾﾞﾝｽEB" pitchFamily="18" charset="-128"/>
              </a:rPr>
              <a:t>持続可能性に関わる問題の現状とその</a:t>
            </a:r>
            <a:r>
              <a:rPr lang="ja-JP" altLang="en-US" dirty="0" smtClean="0">
                <a:latin typeface="HGS創英ﾌﾟﾚｾﾞﾝｽEB" pitchFamily="18" charset="-128"/>
                <a:ea typeface="HGS創英ﾌﾟﾚｾﾞﾝｽEB" pitchFamily="18" charset="-128"/>
              </a:rPr>
              <a:t>構造を解説。私たち</a:t>
            </a:r>
            <a:r>
              <a:rPr lang="ja-JP" altLang="en-US" dirty="0">
                <a:latin typeface="HGS創英ﾌﾟﾚｾﾞﾝｽEB" pitchFamily="18" charset="-128"/>
                <a:ea typeface="HGS創英ﾌﾟﾚｾﾞﾝｽEB" pitchFamily="18" charset="-128"/>
              </a:rPr>
              <a:t>が何を考え、何をしていくべきかを一緒に</a:t>
            </a:r>
            <a:r>
              <a:rPr lang="ja-JP" altLang="en-US" dirty="0" smtClean="0">
                <a:latin typeface="HGS創英ﾌﾟﾚｾﾞﾝｽEB" pitchFamily="18" charset="-128"/>
                <a:ea typeface="HGS創英ﾌﾟﾚｾﾞﾝｽEB" pitchFamily="18" charset="-128"/>
              </a:rPr>
              <a:t>考えた。</a:t>
            </a:r>
            <a:endParaRPr kumimoji="1" lang="ja-JP" altLang="en-US" dirty="0">
              <a:latin typeface="HGS創英ﾌﾟﾚｾﾞﾝｽEB" pitchFamily="18" charset="-128"/>
              <a:ea typeface="HGS創英ﾌﾟﾚｾﾞﾝｽEB" pitchFamily="18" charset="-128"/>
            </a:endParaRPr>
          </a:p>
        </p:txBody>
      </p:sp>
      <p:sp>
        <p:nvSpPr>
          <p:cNvPr id="13" name="正方形/長方形 12"/>
          <p:cNvSpPr/>
          <p:nvPr/>
        </p:nvSpPr>
        <p:spPr>
          <a:xfrm>
            <a:off x="457200" y="350680"/>
            <a:ext cx="3300904"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対話・共創活動事例（自治体）</a:t>
            </a:r>
            <a:r>
              <a:rPr lang="en-US" altLang="ja-JP" dirty="0" smtClean="0">
                <a:solidFill>
                  <a:prstClr val="black"/>
                </a:solidFill>
              </a:rPr>
              <a:t>】</a:t>
            </a:r>
            <a:endParaRPr lang="ja-JP" altLang="en-US" dirty="0">
              <a:solidFill>
                <a:prstClr val="black"/>
              </a:solidFill>
            </a:endParaRPr>
          </a:p>
        </p:txBody>
      </p:sp>
      <p:pic>
        <p:nvPicPr>
          <p:cNvPr id="1026" name="Picture 2" descr="\\Lan-folder2\Share\e's\講演会\講演写真\20121219千代田区\P105008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34125" y="2209799"/>
            <a:ext cx="21336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7364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41306"/>
            <a:ext cx="8260915" cy="1183437"/>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ja-JP" altLang="en-US" dirty="0" smtClean="0"/>
              <a:t>自治体</a:t>
            </a:r>
            <a:r>
              <a:rPr lang="ja-JP" altLang="en-US" dirty="0"/>
              <a:t>の</a:t>
            </a:r>
            <a:r>
              <a:rPr lang="ja-JP" altLang="en-US" dirty="0" smtClean="0"/>
              <a:t>担当者向け</a:t>
            </a:r>
            <a:r>
              <a:rPr lang="en-US" altLang="ja-JP" dirty="0" smtClean="0"/>
              <a:t/>
            </a:r>
            <a:br>
              <a:rPr lang="en-US" altLang="ja-JP" dirty="0" smtClean="0"/>
            </a:br>
            <a:r>
              <a:rPr lang="ja-JP" altLang="en-US" dirty="0" smtClean="0"/>
              <a:t>普及</a:t>
            </a:r>
            <a:r>
              <a:rPr lang="ja-JP" altLang="en-US" dirty="0"/>
              <a:t>啓発のための</a:t>
            </a:r>
            <a:r>
              <a:rPr lang="ja-JP" altLang="en-US" dirty="0" smtClean="0"/>
              <a:t>研修</a:t>
            </a:r>
            <a:endParaRPr kumimoji="1" lang="ja-JP" altLang="en-US" dirty="0">
              <a:effectLst>
                <a:outerShdw blurRad="38100" dist="38100" dir="2700000" algn="tl">
                  <a:srgbClr val="000000">
                    <a:alpha val="43137"/>
                  </a:srgbClr>
                </a:outerShdw>
              </a:effectLst>
            </a:endParaRPr>
          </a:p>
        </p:txBody>
      </p:sp>
      <p:sp>
        <p:nvSpPr>
          <p:cNvPr id="8" name="コンテンツ プレースホルダ 2"/>
          <p:cNvSpPr>
            <a:spLocks noGrp="1"/>
          </p:cNvSpPr>
          <p:nvPr>
            <p:ph idx="1"/>
          </p:nvPr>
        </p:nvSpPr>
        <p:spPr>
          <a:xfrm>
            <a:off x="264366" y="2412935"/>
            <a:ext cx="6288834" cy="4249122"/>
          </a:xfrm>
        </p:spPr>
        <p:txBody>
          <a:bodyPr>
            <a:normAutofit fontScale="70000" lnSpcReduction="20000"/>
          </a:bodyPr>
          <a:lstStyle/>
          <a:p>
            <a:pPr>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日</a:t>
            </a:r>
            <a:r>
              <a:rPr lang="ja-JP" altLang="en-US" dirty="0">
                <a:latin typeface="HGS創英ﾌﾟﾚｾﾞﾝｽEB" pitchFamily="18" charset="-128"/>
                <a:ea typeface="HGS創英ﾌﾟﾚｾﾞﾝｽEB" pitchFamily="18" charset="-128"/>
              </a:rPr>
              <a:t>　</a:t>
            </a:r>
            <a:r>
              <a:rPr lang="ja-JP" altLang="en-US" dirty="0" smtClean="0">
                <a:latin typeface="HGS創英ﾌﾟﾚｾﾞﾝｽEB" pitchFamily="18" charset="-128"/>
                <a:ea typeface="HGS創英ﾌﾟﾚｾﾞﾝｽEB" pitchFamily="18" charset="-128"/>
              </a:rPr>
              <a:t>時</a:t>
            </a:r>
            <a:r>
              <a:rPr lang="en-US" altLang="ja-JP" dirty="0" smtClean="0">
                <a:latin typeface="HGS創英ﾌﾟﾚｾﾞﾝｽEB" pitchFamily="18" charset="-128"/>
                <a:ea typeface="HGS創英ﾌﾟﾚｾﾞﾝｽEB" pitchFamily="18" charset="-128"/>
              </a:rPr>
              <a:t>】2013</a:t>
            </a:r>
            <a:r>
              <a:rPr lang="ja-JP" altLang="en-US" dirty="0" smtClean="0">
                <a:latin typeface="HGS創英ﾌﾟﾚｾﾞﾝｽEB" pitchFamily="18" charset="-128"/>
                <a:ea typeface="HGS創英ﾌﾟﾚｾﾞﾝｽEB" pitchFamily="18" charset="-128"/>
              </a:rPr>
              <a:t>年２月、７月</a:t>
            </a:r>
            <a:endParaRPr lang="ja-JP" altLang="en-US" dirty="0">
              <a:latin typeface="HGS創英ﾌﾟﾚｾﾞﾝｽEB" pitchFamily="18" charset="-128"/>
              <a:ea typeface="HGS創英ﾌﾟﾚｾﾞﾝｽEB" pitchFamily="18" charset="-128"/>
            </a:endParaRPr>
          </a:p>
          <a:p>
            <a:pPr>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会</a:t>
            </a:r>
            <a:r>
              <a:rPr lang="ja-JP" altLang="en-US" dirty="0">
                <a:latin typeface="HGS創英ﾌﾟﾚｾﾞﾝｽEB" pitchFamily="18" charset="-128"/>
                <a:ea typeface="HGS創英ﾌﾟﾚｾﾞﾝｽEB" pitchFamily="18" charset="-128"/>
              </a:rPr>
              <a:t>　</a:t>
            </a:r>
            <a:r>
              <a:rPr lang="ja-JP" altLang="en-US" dirty="0" smtClean="0">
                <a:latin typeface="HGS創英ﾌﾟﾚｾﾞﾝｽEB" pitchFamily="18" charset="-128"/>
                <a:ea typeface="HGS創英ﾌﾟﾚｾﾞﾝｽEB" pitchFamily="18" charset="-128"/>
              </a:rPr>
              <a:t>場</a:t>
            </a: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環境省調査研修所</a:t>
            </a:r>
            <a:endParaRPr lang="ja-JP" altLang="en-US" dirty="0">
              <a:latin typeface="HGS創英ﾌﾟﾚｾﾞﾝｽEB" pitchFamily="18" charset="-128"/>
              <a:ea typeface="HGS創英ﾌﾟﾚｾﾞﾝｽEB" pitchFamily="18" charset="-128"/>
            </a:endParaRPr>
          </a:p>
          <a:p>
            <a:pPr>
              <a:buNone/>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主</a:t>
            </a:r>
            <a:r>
              <a:rPr lang="ja-JP" altLang="en-US" dirty="0">
                <a:latin typeface="HGS創英ﾌﾟﾚｾﾞﾝｽEB" pitchFamily="18" charset="-128"/>
                <a:ea typeface="HGS創英ﾌﾟﾚｾﾞﾝｽEB" pitchFamily="18" charset="-128"/>
              </a:rPr>
              <a:t>　</a:t>
            </a:r>
            <a:r>
              <a:rPr lang="ja-JP" altLang="en-US" dirty="0" smtClean="0">
                <a:latin typeface="HGS創英ﾌﾟﾚｾﾞﾝｽEB" pitchFamily="18" charset="-128"/>
                <a:ea typeface="HGS創英ﾌﾟﾚｾﾞﾝｽEB" pitchFamily="18" charset="-128"/>
              </a:rPr>
              <a:t>催</a:t>
            </a: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環境省</a:t>
            </a:r>
            <a:endParaRPr lang="en-US" altLang="ja-JP" dirty="0" smtClean="0">
              <a:latin typeface="HGS創英ﾌﾟﾚｾﾞﾝｽEB" pitchFamily="18" charset="-128"/>
              <a:ea typeface="HGS創英ﾌﾟﾚｾﾞﾝｽEB" pitchFamily="18" charset="-128"/>
            </a:endParaRPr>
          </a:p>
          <a:p>
            <a:pPr marL="0" indent="0">
              <a:spcBef>
                <a:spcPts val="1800"/>
              </a:spcBef>
              <a:buNone/>
            </a:pPr>
            <a:r>
              <a:rPr lang="ja-JP" altLang="en-US" dirty="0">
                <a:latin typeface="HGS創英ﾌﾟﾚｾﾞﾝｽEB" pitchFamily="18" charset="-128"/>
                <a:ea typeface="HGS創英ﾌﾟﾚｾﾞﾝｽEB" pitchFamily="18" charset="-128"/>
              </a:rPr>
              <a:t>自治体の温暖化担当者を対象とした地球温暖化対策研修</a:t>
            </a:r>
            <a:r>
              <a:rPr lang="ja-JP" altLang="en-US" dirty="0" smtClean="0">
                <a:latin typeface="HGS創英ﾌﾟﾚｾﾞﾝｽEB" pitchFamily="18" charset="-128"/>
                <a:ea typeface="HGS創英ﾌﾟﾚｾﾞﾝｽEB" pitchFamily="18" charset="-128"/>
              </a:rPr>
              <a:t>のひとつ「</a:t>
            </a:r>
            <a:r>
              <a:rPr lang="ja-JP" altLang="en-US" dirty="0">
                <a:latin typeface="HGS創英ﾌﾟﾚｾﾞﾝｽEB" pitchFamily="18" charset="-128"/>
                <a:ea typeface="HGS創英ﾌﾟﾚｾﾞﾝｽEB" pitchFamily="18" charset="-128"/>
              </a:rPr>
              <a:t>低炭素社会実現に向けた普及啓発のあり方について」の</a:t>
            </a:r>
            <a:r>
              <a:rPr lang="ja-JP" altLang="en-US" dirty="0" smtClean="0">
                <a:latin typeface="HGS創英ﾌﾟﾚｾﾞﾝｽEB" pitchFamily="18" charset="-128"/>
                <a:ea typeface="HGS創英ﾌﾟﾚｾﾞﾝｽEB" pitchFamily="18" charset="-128"/>
              </a:rPr>
              <a:t>講師</a:t>
            </a:r>
            <a:r>
              <a:rPr lang="ja-JP" altLang="en-US" dirty="0">
                <a:latin typeface="HGS創英ﾌﾟﾚｾﾞﾝｽEB" pitchFamily="18" charset="-128"/>
                <a:ea typeface="HGS創英ﾌﾟﾚｾﾞﾝｽEB" pitchFamily="18" charset="-128"/>
              </a:rPr>
              <a:t>を担当</a:t>
            </a:r>
            <a:r>
              <a:rPr lang="ja-JP" altLang="en-US" dirty="0" smtClean="0">
                <a:latin typeface="HGS創英ﾌﾟﾚｾﾞﾝｽEB" pitchFamily="18" charset="-128"/>
                <a:ea typeface="HGS創英ﾌﾟﾚｾﾞﾝｽEB" pitchFamily="18" charset="-128"/>
              </a:rPr>
              <a:t>。</a:t>
            </a:r>
            <a:endParaRPr lang="en-US" altLang="ja-JP" dirty="0" smtClean="0">
              <a:latin typeface="HGS創英ﾌﾟﾚｾﾞﾝｽEB" pitchFamily="18" charset="-128"/>
              <a:ea typeface="HGS創英ﾌﾟﾚｾﾞﾝｽEB" pitchFamily="18" charset="-128"/>
            </a:endParaRPr>
          </a:p>
          <a:p>
            <a:pPr marL="0" indent="0">
              <a:spcBef>
                <a:spcPts val="1800"/>
              </a:spcBef>
              <a:buNone/>
            </a:pPr>
            <a:r>
              <a:rPr lang="ja-JP" altLang="en-US" dirty="0">
                <a:latin typeface="HGS創英ﾌﾟﾚｾﾞﾝｽEB" pitchFamily="18" charset="-128"/>
                <a:ea typeface="HGS創英ﾌﾟﾚｾﾞﾝｽEB" pitchFamily="18" charset="-128"/>
              </a:rPr>
              <a:t>地球</a:t>
            </a:r>
            <a:r>
              <a:rPr lang="ja-JP" altLang="en-US" dirty="0" smtClean="0">
                <a:latin typeface="HGS創英ﾌﾟﾚｾﾞﾝｽEB" pitchFamily="18" charset="-128"/>
                <a:ea typeface="HGS創英ﾌﾟﾚｾﾞﾝｽEB" pitchFamily="18" charset="-128"/>
              </a:rPr>
              <a:t>環境の現状を解説するとともに、普及</a:t>
            </a:r>
            <a:r>
              <a:rPr lang="ja-JP" altLang="en-US" dirty="0">
                <a:latin typeface="HGS創英ﾌﾟﾚｾﾞﾝｽEB" pitchFamily="18" charset="-128"/>
                <a:ea typeface="HGS創英ﾌﾟﾚｾﾞﾝｽEB" pitchFamily="18" charset="-128"/>
              </a:rPr>
              <a:t>啓発に関わる悩みや課題など</a:t>
            </a:r>
            <a:r>
              <a:rPr lang="ja-JP" altLang="en-US" dirty="0" smtClean="0">
                <a:latin typeface="HGS創英ﾌﾟﾚｾﾞﾝｽEB" pitchFamily="18" charset="-128"/>
                <a:ea typeface="HGS創英ﾌﾟﾚｾﾞﾝｽEB" pitchFamily="18" charset="-128"/>
              </a:rPr>
              <a:t>を参加者で出し合う。環境省のコミュニケーション</a:t>
            </a:r>
            <a:r>
              <a:rPr lang="ja-JP" altLang="en-US" dirty="0">
                <a:latin typeface="HGS創英ﾌﾟﾚｾﾞﾝｽEB" pitchFamily="18" charset="-128"/>
                <a:ea typeface="HGS創英ﾌﾟﾚｾﾞﾝｽEB" pitchFamily="18" charset="-128"/>
              </a:rPr>
              <a:t>＆マーケティング</a:t>
            </a:r>
            <a:r>
              <a:rPr lang="en-US" altLang="ja-JP" dirty="0">
                <a:latin typeface="HGS創英ﾌﾟﾚｾﾞﾝｽEB" pitchFamily="18" charset="-128"/>
                <a:ea typeface="HGS創英ﾌﾟﾚｾﾞﾝｽEB" pitchFamily="18" charset="-128"/>
              </a:rPr>
              <a:t>WG</a:t>
            </a:r>
            <a:r>
              <a:rPr lang="ja-JP" altLang="en-US" dirty="0">
                <a:latin typeface="HGS創英ﾌﾟﾚｾﾞﾝｽEB" pitchFamily="18" charset="-128"/>
                <a:ea typeface="HGS創英ﾌﾟﾚｾﾞﾝｽEB" pitchFamily="18" charset="-128"/>
              </a:rPr>
              <a:t>のこれまでの活動や成果</a:t>
            </a:r>
            <a:r>
              <a:rPr lang="ja-JP" altLang="en-US" dirty="0" smtClean="0">
                <a:latin typeface="HGS創英ﾌﾟﾚｾﾞﾝｽEB" pitchFamily="18" charset="-128"/>
                <a:ea typeface="HGS創英ﾌﾟﾚｾﾞﾝｽEB" pitchFamily="18" charset="-128"/>
              </a:rPr>
              <a:t>、経験</a:t>
            </a:r>
            <a:r>
              <a:rPr lang="ja-JP" altLang="en-US" dirty="0">
                <a:latin typeface="HGS創英ﾌﾟﾚｾﾞﾝｽEB" pitchFamily="18" charset="-128"/>
                <a:ea typeface="HGS創英ﾌﾟﾚｾﾞﾝｽEB" pitchFamily="18" charset="-128"/>
              </a:rPr>
              <a:t>や試行錯誤の</a:t>
            </a:r>
            <a:r>
              <a:rPr lang="ja-JP" altLang="en-US" dirty="0" smtClean="0">
                <a:latin typeface="HGS創英ﾌﾟﾚｾﾞﾝｽEB" pitchFamily="18" charset="-128"/>
                <a:ea typeface="HGS創英ﾌﾟﾚｾﾞﾝｽEB" pitchFamily="18" charset="-128"/>
              </a:rPr>
              <a:t>結果で得た学び</a:t>
            </a:r>
            <a:r>
              <a:rPr lang="ja-JP" altLang="en-US" dirty="0">
                <a:latin typeface="HGS創英ﾌﾟﾚｾﾞﾝｽEB" pitchFamily="18" charset="-128"/>
                <a:ea typeface="HGS創英ﾌﾟﾚｾﾞﾝｽEB" pitchFamily="18" charset="-128"/>
              </a:rPr>
              <a:t>など</a:t>
            </a:r>
            <a:r>
              <a:rPr lang="ja-JP" altLang="en-US" dirty="0" smtClean="0">
                <a:latin typeface="HGS創英ﾌﾟﾚｾﾞﾝｽEB" pitchFamily="18" charset="-128"/>
                <a:ea typeface="HGS創英ﾌﾟﾚｾﾞﾝｽEB" pitchFamily="18" charset="-128"/>
              </a:rPr>
              <a:t>を紹介。</a:t>
            </a:r>
            <a:endParaRPr lang="en-US" altLang="ja-JP" dirty="0" smtClean="0">
              <a:latin typeface="HGS創英ﾌﾟﾚｾﾞﾝｽEB" pitchFamily="18" charset="-128"/>
              <a:ea typeface="HGS創英ﾌﾟﾚｾﾞﾝｽEB" pitchFamily="18" charset="-128"/>
            </a:endParaRPr>
          </a:p>
        </p:txBody>
      </p:sp>
      <p:sp>
        <p:nvSpPr>
          <p:cNvPr id="13" name="正方形/長方形 12"/>
          <p:cNvSpPr/>
          <p:nvPr/>
        </p:nvSpPr>
        <p:spPr>
          <a:xfrm>
            <a:off x="457200" y="341350"/>
            <a:ext cx="3070071"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対話・共創活動事例（行政）</a:t>
            </a:r>
            <a:r>
              <a:rPr lang="en-US" altLang="ja-JP" dirty="0" smtClean="0">
                <a:solidFill>
                  <a:prstClr val="black"/>
                </a:solidFill>
              </a:rPr>
              <a:t>】</a:t>
            </a:r>
            <a:endParaRPr lang="ja-JP" altLang="en-US" dirty="0">
              <a:solidFill>
                <a:prstClr val="black"/>
              </a:solidFill>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99379" y="2457255"/>
            <a:ext cx="2242457" cy="1681843"/>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77607" y="4307438"/>
            <a:ext cx="2285999" cy="1714500"/>
          </a:xfrm>
          <a:prstGeom prst="rect">
            <a:avLst/>
          </a:prstGeom>
        </p:spPr>
      </p:pic>
    </p:spTree>
    <p:extLst>
      <p:ext uri="{BB962C8B-B14F-4D97-AF65-F5344CB8AC3E}">
        <p14:creationId xmlns:p14="http://schemas.microsoft.com/office/powerpoint/2010/main" val="29022363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48806"/>
            <a:ext cx="8260915" cy="1183437"/>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ja-JP" altLang="en-US" dirty="0" smtClean="0"/>
              <a:t>環境問題の伝え手を育てる</a:t>
            </a:r>
            <a:r>
              <a:rPr lang="en-US" altLang="ja-JP" dirty="0" smtClean="0"/>
              <a:t/>
            </a:r>
            <a:br>
              <a:rPr lang="en-US" altLang="ja-JP" dirty="0" smtClean="0"/>
            </a:br>
            <a:r>
              <a:rPr lang="ja-JP" altLang="en-US" dirty="0" smtClean="0"/>
              <a:t>「環境・コミュニケーションセミナー」</a:t>
            </a:r>
            <a:endParaRPr kumimoji="1" lang="ja-JP" altLang="en-US" dirty="0">
              <a:effectLst>
                <a:outerShdw blurRad="38100" dist="38100" dir="2700000" algn="tl">
                  <a:srgbClr val="000000">
                    <a:alpha val="43137"/>
                  </a:srgbClr>
                </a:outerShdw>
              </a:effectLst>
            </a:endParaRPr>
          </a:p>
        </p:txBody>
      </p:sp>
      <p:sp>
        <p:nvSpPr>
          <p:cNvPr id="8" name="コンテンツ プレースホルダ 2"/>
          <p:cNvSpPr>
            <a:spLocks noGrp="1"/>
          </p:cNvSpPr>
          <p:nvPr>
            <p:ph idx="1"/>
          </p:nvPr>
        </p:nvSpPr>
        <p:spPr>
          <a:xfrm>
            <a:off x="251520" y="1931090"/>
            <a:ext cx="8772130" cy="4869160"/>
          </a:xfrm>
        </p:spPr>
        <p:txBody>
          <a:bodyPr>
            <a:noAutofit/>
          </a:bodyPr>
          <a:lstStyle/>
          <a:p>
            <a:pPr>
              <a:buNone/>
            </a:pPr>
            <a:r>
              <a:rPr lang="ja-JP" altLang="en-US" sz="1400" b="0" dirty="0" smtClean="0">
                <a:latin typeface="HGS創英ﾌﾟﾚｾﾞﾝｽEB" pitchFamily="18" charset="-128"/>
                <a:ea typeface="HGS創英ﾌﾟﾚｾﾞﾝｽEB" pitchFamily="18" charset="-128"/>
              </a:rPr>
              <a:t>枝廣が岡山県で環境・</a:t>
            </a:r>
            <a:r>
              <a:rPr lang="ja-JP" altLang="en-US" sz="1400" b="0" dirty="0">
                <a:latin typeface="HGS創英ﾌﾟﾚｾﾞﾝｽEB" pitchFamily="18" charset="-128"/>
                <a:ea typeface="HGS創英ﾌﾟﾚｾﾞﾝｽEB" pitchFamily="18" charset="-128"/>
              </a:rPr>
              <a:t>コミュニケーション</a:t>
            </a:r>
            <a:r>
              <a:rPr lang="ja-JP" altLang="en-US" sz="1400" b="0" dirty="0" smtClean="0">
                <a:latin typeface="HGS創英ﾌﾟﾚｾﾞﾝｽEB" pitchFamily="18" charset="-128"/>
                <a:ea typeface="HGS創英ﾌﾟﾚｾﾞﾝｽEB" pitchFamily="18" charset="-128"/>
              </a:rPr>
              <a:t>セミナーを開催しました。今後もご希望の地域へお伺いします。</a:t>
            </a:r>
            <a:endParaRPr lang="en-US" altLang="ja-JP" sz="1400" b="0" dirty="0" smtClean="0">
              <a:latin typeface="HGS創英ﾌﾟﾚｾﾞﾝｽEB" pitchFamily="18" charset="-128"/>
              <a:ea typeface="HGS創英ﾌﾟﾚｾﾞﾝｽEB" pitchFamily="18" charset="-128"/>
            </a:endParaRPr>
          </a:p>
          <a:p>
            <a:pPr>
              <a:buNone/>
            </a:pPr>
            <a:r>
              <a:rPr lang="en-US" altLang="ja-JP" sz="1400" b="0" dirty="0" smtClean="0">
                <a:latin typeface="HGS創英ﾌﾟﾚｾﾞﾝｽEB" pitchFamily="18" charset="-128"/>
                <a:ea typeface="HGS創英ﾌﾟﾚｾﾞﾝｽEB" pitchFamily="18" charset="-128"/>
              </a:rPr>
              <a:t>【</a:t>
            </a:r>
            <a:r>
              <a:rPr lang="ja-JP" altLang="en-US" sz="1400" b="0" dirty="0" smtClean="0">
                <a:latin typeface="HGS創英ﾌﾟﾚｾﾞﾝｽEB" pitchFamily="18" charset="-128"/>
                <a:ea typeface="HGS創英ﾌﾟﾚｾﾞﾝｽEB" pitchFamily="18" charset="-128"/>
              </a:rPr>
              <a:t>日</a:t>
            </a:r>
            <a:r>
              <a:rPr lang="ja-JP" altLang="en-US" sz="1400" b="0" dirty="0">
                <a:latin typeface="HGS創英ﾌﾟﾚｾﾞﾝｽEB" pitchFamily="18" charset="-128"/>
                <a:ea typeface="HGS創英ﾌﾟﾚｾﾞﾝｽEB" pitchFamily="18" charset="-128"/>
              </a:rPr>
              <a:t>　</a:t>
            </a:r>
            <a:r>
              <a:rPr lang="ja-JP" altLang="en-US" sz="1400" b="0" dirty="0" smtClean="0">
                <a:latin typeface="HGS創英ﾌﾟﾚｾﾞﾝｽEB" pitchFamily="18" charset="-128"/>
                <a:ea typeface="HGS創英ﾌﾟﾚｾﾞﾝｽEB" pitchFamily="18" charset="-128"/>
              </a:rPr>
              <a:t>時</a:t>
            </a:r>
            <a:r>
              <a:rPr lang="en-US" altLang="ja-JP" sz="1400" b="0" dirty="0" smtClean="0">
                <a:latin typeface="HGS創英ﾌﾟﾚｾﾞﾝｽEB" pitchFamily="18" charset="-128"/>
                <a:ea typeface="HGS創英ﾌﾟﾚｾﾞﾝｽEB" pitchFamily="18" charset="-128"/>
              </a:rPr>
              <a:t>】2013</a:t>
            </a:r>
            <a:r>
              <a:rPr lang="ja-JP" altLang="en-US" sz="1400" b="0" dirty="0" smtClean="0">
                <a:latin typeface="HGS創英ﾌﾟﾚｾﾞﾝｽEB" pitchFamily="18" charset="-128"/>
                <a:ea typeface="HGS創英ﾌﾟﾚｾﾞﾝｽEB" pitchFamily="18" charset="-128"/>
              </a:rPr>
              <a:t>年</a:t>
            </a:r>
            <a:r>
              <a:rPr lang="en-US" altLang="ja-JP" sz="1400" b="0" dirty="0" smtClean="0">
                <a:latin typeface="HGS創英ﾌﾟﾚｾﾞﾝｽEB" pitchFamily="18" charset="-128"/>
                <a:ea typeface="HGS創英ﾌﾟﾚｾﾞﾝｽEB" pitchFamily="18" charset="-128"/>
              </a:rPr>
              <a:t>11</a:t>
            </a:r>
            <a:r>
              <a:rPr lang="ja-JP" altLang="en-US" sz="1400" b="0" dirty="0" smtClean="0">
                <a:latin typeface="HGS創英ﾌﾟﾚｾﾞﾝｽEB" pitchFamily="18" charset="-128"/>
                <a:ea typeface="HGS創英ﾌﾟﾚｾﾞﾝｽEB" pitchFamily="18" charset="-128"/>
              </a:rPr>
              <a:t>月</a:t>
            </a:r>
            <a:r>
              <a:rPr lang="en-US" altLang="ja-JP" sz="1400" b="0" dirty="0" smtClean="0">
                <a:latin typeface="HGS創英ﾌﾟﾚｾﾞﾝｽEB" pitchFamily="18" charset="-128"/>
                <a:ea typeface="HGS創英ﾌﾟﾚｾﾞﾝｽEB" pitchFamily="18" charset="-128"/>
              </a:rPr>
              <a:t>12</a:t>
            </a:r>
            <a:r>
              <a:rPr lang="ja-JP" altLang="en-US" sz="1400" b="0" dirty="0" smtClean="0">
                <a:latin typeface="HGS創英ﾌﾟﾚｾﾞﾝｽEB" pitchFamily="18" charset="-128"/>
                <a:ea typeface="HGS創英ﾌﾟﾚｾﾞﾝｽEB" pitchFamily="18" charset="-128"/>
              </a:rPr>
              <a:t>日（火）</a:t>
            </a:r>
            <a:r>
              <a:rPr lang="en-US" altLang="ja-JP" sz="1400" b="0" dirty="0" smtClean="0">
                <a:latin typeface="HGS創英ﾌﾟﾚｾﾞﾝｽEB" pitchFamily="18" charset="-128"/>
                <a:ea typeface="HGS創英ﾌﾟﾚｾﾞﾝｽEB" pitchFamily="18" charset="-128"/>
              </a:rPr>
              <a:t>13</a:t>
            </a:r>
            <a:r>
              <a:rPr lang="ja-JP" altLang="en-US" sz="1400" b="0" dirty="0" smtClean="0">
                <a:latin typeface="HGS創英ﾌﾟﾚｾﾞﾝｽEB" pitchFamily="18" charset="-128"/>
                <a:ea typeface="HGS創英ﾌﾟﾚｾﾞﾝｽEB" pitchFamily="18" charset="-128"/>
              </a:rPr>
              <a:t>時～</a:t>
            </a:r>
            <a:r>
              <a:rPr lang="en-US" altLang="ja-JP" sz="1400" b="0" dirty="0" smtClean="0">
                <a:latin typeface="HGS創英ﾌﾟﾚｾﾞﾝｽEB" pitchFamily="18" charset="-128"/>
                <a:ea typeface="HGS創英ﾌﾟﾚｾﾞﾝｽEB" pitchFamily="18" charset="-128"/>
              </a:rPr>
              <a:t>17</a:t>
            </a:r>
            <a:r>
              <a:rPr lang="ja-JP" altLang="en-US" sz="1400" b="0" dirty="0" smtClean="0">
                <a:latin typeface="HGS創英ﾌﾟﾚｾﾞﾝｽEB" pitchFamily="18" charset="-128"/>
                <a:ea typeface="HGS創英ﾌﾟﾚｾﾞﾝｽEB" pitchFamily="18" charset="-128"/>
              </a:rPr>
              <a:t>時</a:t>
            </a:r>
            <a:endParaRPr lang="ja-JP" altLang="en-US" sz="1400" b="0" dirty="0">
              <a:latin typeface="HGS創英ﾌﾟﾚｾﾞﾝｽEB" pitchFamily="18" charset="-128"/>
              <a:ea typeface="HGS創英ﾌﾟﾚｾﾞﾝｽEB" pitchFamily="18" charset="-128"/>
            </a:endParaRPr>
          </a:p>
          <a:p>
            <a:pPr>
              <a:buNone/>
            </a:pPr>
            <a:r>
              <a:rPr lang="en-US" altLang="ja-JP" sz="1400" b="0" dirty="0" smtClean="0">
                <a:latin typeface="HGS創英ﾌﾟﾚｾﾞﾝｽEB" pitchFamily="18" charset="-128"/>
                <a:ea typeface="HGS創英ﾌﾟﾚｾﾞﾝｽEB" pitchFamily="18" charset="-128"/>
              </a:rPr>
              <a:t>【</a:t>
            </a:r>
            <a:r>
              <a:rPr lang="ja-JP" altLang="en-US" sz="1400" b="0" dirty="0" smtClean="0">
                <a:latin typeface="HGS創英ﾌﾟﾚｾﾞﾝｽEB" pitchFamily="18" charset="-128"/>
                <a:ea typeface="HGS創英ﾌﾟﾚｾﾞﾝｽEB" pitchFamily="18" charset="-128"/>
              </a:rPr>
              <a:t>会</a:t>
            </a:r>
            <a:r>
              <a:rPr lang="ja-JP" altLang="en-US" sz="1400" b="0" dirty="0">
                <a:latin typeface="HGS創英ﾌﾟﾚｾﾞﾝｽEB" pitchFamily="18" charset="-128"/>
                <a:ea typeface="HGS創英ﾌﾟﾚｾﾞﾝｽEB" pitchFamily="18" charset="-128"/>
              </a:rPr>
              <a:t>　</a:t>
            </a:r>
            <a:r>
              <a:rPr lang="ja-JP" altLang="en-US" sz="1400" b="0" dirty="0" smtClean="0">
                <a:latin typeface="HGS創英ﾌﾟﾚｾﾞﾝｽEB" pitchFamily="18" charset="-128"/>
                <a:ea typeface="HGS創英ﾌﾟﾚｾﾞﾝｽEB" pitchFamily="18" charset="-128"/>
              </a:rPr>
              <a:t>場</a:t>
            </a:r>
            <a:r>
              <a:rPr lang="en-US" altLang="ja-JP" sz="1400" b="0" dirty="0" smtClean="0">
                <a:latin typeface="HGS創英ﾌﾟﾚｾﾞﾝｽEB" pitchFamily="18" charset="-128"/>
                <a:ea typeface="HGS創英ﾌﾟﾚｾﾞﾝｽEB" pitchFamily="18" charset="-128"/>
              </a:rPr>
              <a:t>】</a:t>
            </a:r>
            <a:r>
              <a:rPr lang="ja-JP" altLang="en-US" sz="1400" b="0" dirty="0" smtClean="0">
                <a:latin typeface="HGS創英ﾌﾟﾚｾﾞﾝｽEB" pitchFamily="18" charset="-128"/>
                <a:ea typeface="HGS創英ﾌﾟﾚｾﾞﾝｽEB" pitchFamily="18" charset="-128"/>
              </a:rPr>
              <a:t>岡山市内</a:t>
            </a:r>
            <a:endParaRPr lang="ja-JP" altLang="en-US" sz="1400" b="0" dirty="0">
              <a:latin typeface="HGS創英ﾌﾟﾚｾﾞﾝｽEB" pitchFamily="18" charset="-128"/>
              <a:ea typeface="HGS創英ﾌﾟﾚｾﾞﾝｽEB" pitchFamily="18" charset="-128"/>
            </a:endParaRPr>
          </a:p>
          <a:p>
            <a:pPr>
              <a:buNone/>
            </a:pPr>
            <a:r>
              <a:rPr lang="en-US" altLang="ja-JP" sz="1400" b="0" dirty="0" smtClean="0">
                <a:latin typeface="HGS創英ﾌﾟﾚｾﾞﾝｽEB" pitchFamily="18" charset="-128"/>
                <a:ea typeface="HGS創英ﾌﾟﾚｾﾞﾝｽEB" pitchFamily="18" charset="-128"/>
              </a:rPr>
              <a:t>【</a:t>
            </a:r>
            <a:r>
              <a:rPr lang="ja-JP" altLang="en-US" sz="1400" b="0" dirty="0" smtClean="0">
                <a:latin typeface="HGS創英ﾌﾟﾚｾﾞﾝｽEB" pitchFamily="18" charset="-128"/>
                <a:ea typeface="HGS創英ﾌﾟﾚｾﾞﾝｽEB" pitchFamily="18" charset="-128"/>
              </a:rPr>
              <a:t>主</a:t>
            </a:r>
            <a:r>
              <a:rPr lang="ja-JP" altLang="en-US" sz="1400" b="0" dirty="0">
                <a:latin typeface="HGS創英ﾌﾟﾚｾﾞﾝｽEB" pitchFamily="18" charset="-128"/>
                <a:ea typeface="HGS創英ﾌﾟﾚｾﾞﾝｽEB" pitchFamily="18" charset="-128"/>
              </a:rPr>
              <a:t>　</a:t>
            </a:r>
            <a:r>
              <a:rPr lang="ja-JP" altLang="en-US" sz="1400" b="0" dirty="0" smtClean="0">
                <a:latin typeface="HGS創英ﾌﾟﾚｾﾞﾝｽEB" pitchFamily="18" charset="-128"/>
                <a:ea typeface="HGS創英ﾌﾟﾚｾﾞﾝｽEB" pitchFamily="18" charset="-128"/>
              </a:rPr>
              <a:t>催</a:t>
            </a:r>
            <a:r>
              <a:rPr lang="en-US" altLang="ja-JP" sz="1400" b="0" dirty="0" smtClean="0">
                <a:latin typeface="HGS創英ﾌﾟﾚｾﾞﾝｽEB" pitchFamily="18" charset="-128"/>
                <a:ea typeface="HGS創英ﾌﾟﾚｾﾞﾝｽEB" pitchFamily="18" charset="-128"/>
              </a:rPr>
              <a:t>】</a:t>
            </a:r>
            <a:r>
              <a:rPr lang="ja-JP" altLang="en-US" sz="1400" b="0" dirty="0" smtClean="0">
                <a:latin typeface="HGS創英ﾌﾟﾚｾﾞﾝｽEB" pitchFamily="18" charset="-128"/>
                <a:ea typeface="HGS創英ﾌﾟﾚｾﾞﾝｽEB" pitchFamily="18" charset="-128"/>
              </a:rPr>
              <a:t>公益</a:t>
            </a:r>
            <a:r>
              <a:rPr lang="ja-JP" altLang="en-US" sz="1400" b="0" dirty="0">
                <a:latin typeface="HGS創英ﾌﾟﾚｾﾞﾝｽEB" pitchFamily="18" charset="-128"/>
                <a:ea typeface="HGS創英ﾌﾟﾚｾﾞﾝｽEB" pitchFamily="18" charset="-128"/>
              </a:rPr>
              <a:t>財団法人岡山県環境保全</a:t>
            </a:r>
            <a:r>
              <a:rPr lang="ja-JP" altLang="en-US" sz="1400" b="0" dirty="0" smtClean="0">
                <a:latin typeface="HGS創英ﾌﾟﾚｾﾞﾝｽEB" pitchFamily="18" charset="-128"/>
                <a:ea typeface="HGS創英ﾌﾟﾚｾﾞﾝｽEB" pitchFamily="18" charset="-128"/>
              </a:rPr>
              <a:t>事業団</a:t>
            </a:r>
            <a:endParaRPr lang="en-US" altLang="ja-JP" sz="1400" b="0" dirty="0" smtClean="0">
              <a:latin typeface="HGS創英ﾌﾟﾚｾﾞﾝｽEB" pitchFamily="18" charset="-128"/>
              <a:ea typeface="HGS創英ﾌﾟﾚｾﾞﾝｽEB" pitchFamily="18" charset="-128"/>
            </a:endParaRPr>
          </a:p>
          <a:p>
            <a:pPr>
              <a:buNone/>
            </a:pPr>
            <a:r>
              <a:rPr lang="ja-JP" altLang="en-US" sz="1400" b="0" dirty="0">
                <a:latin typeface="HGS創英ﾌﾟﾚｾﾞﾝｽEB" pitchFamily="18" charset="-128"/>
                <a:ea typeface="HGS創英ﾌﾟﾚｾﾞﾝｽEB" pitchFamily="18" charset="-128"/>
              </a:rPr>
              <a:t>　</a:t>
            </a:r>
            <a:r>
              <a:rPr lang="ja-JP" altLang="en-US" sz="1400" b="0" dirty="0" smtClean="0">
                <a:latin typeface="HGS創英ﾌﾟﾚｾﾞﾝｽEB" pitchFamily="18" charset="-128"/>
                <a:ea typeface="HGS創英ﾌﾟﾚｾﾞﾝｽEB" pitchFamily="18" charset="-128"/>
              </a:rPr>
              <a:t>　　　　環境省</a:t>
            </a:r>
            <a:r>
              <a:rPr lang="ja-JP" altLang="en-US" sz="1400" b="0" dirty="0">
                <a:latin typeface="HGS創英ﾌﾟﾚｾﾞﾝｽEB" pitchFamily="18" charset="-128"/>
                <a:ea typeface="HGS創英ﾌﾟﾚｾﾞﾝｽEB" pitchFamily="18" charset="-128"/>
              </a:rPr>
              <a:t>中国環境</a:t>
            </a:r>
            <a:r>
              <a:rPr lang="ja-JP" altLang="en-US" sz="1400" b="0" dirty="0" smtClean="0">
                <a:latin typeface="HGS創英ﾌﾟﾚｾﾞﾝｽEB" pitchFamily="18" charset="-128"/>
                <a:ea typeface="HGS創英ﾌﾟﾚｾﾞﾝｽEB" pitchFamily="18" charset="-128"/>
              </a:rPr>
              <a:t>パートナーシップオフィス</a:t>
            </a:r>
            <a:endParaRPr lang="en-US" altLang="ja-JP" sz="1400" b="0" dirty="0" smtClean="0">
              <a:latin typeface="HGS創英ﾌﾟﾚｾﾞﾝｽEB" pitchFamily="18" charset="-128"/>
              <a:ea typeface="HGS創英ﾌﾟﾚｾﾞﾝｽEB" pitchFamily="18" charset="-128"/>
            </a:endParaRPr>
          </a:p>
          <a:p>
            <a:pPr>
              <a:buNone/>
            </a:pPr>
            <a:r>
              <a:rPr lang="ja-JP" altLang="en-US" sz="1400" b="0" dirty="0">
                <a:latin typeface="HGS創英ﾌﾟﾚｾﾞﾝｽEB" pitchFamily="18" charset="-128"/>
                <a:ea typeface="HGS創英ﾌﾟﾚｾﾞﾝｽEB" pitchFamily="18" charset="-128"/>
              </a:rPr>
              <a:t>　</a:t>
            </a:r>
            <a:r>
              <a:rPr lang="ja-JP" altLang="en-US" sz="1400" b="0" dirty="0" smtClean="0">
                <a:latin typeface="HGS創英ﾌﾟﾚｾﾞﾝｽEB" pitchFamily="18" charset="-128"/>
                <a:ea typeface="HGS創英ﾌﾟﾚｾﾞﾝｽEB" pitchFamily="18" charset="-128"/>
              </a:rPr>
              <a:t>　　　　エコネットワーク津山</a:t>
            </a:r>
            <a:endParaRPr lang="ja-JP" altLang="en-US" sz="1400" b="0" dirty="0">
              <a:latin typeface="HGS創英ﾌﾟﾚｾﾞﾝｽEB" pitchFamily="18" charset="-128"/>
              <a:ea typeface="HGS創英ﾌﾟﾚｾﾞﾝｽEB" pitchFamily="18" charset="-128"/>
            </a:endParaRPr>
          </a:p>
          <a:p>
            <a:pPr>
              <a:buNone/>
            </a:pPr>
            <a:r>
              <a:rPr lang="en-US" altLang="ja-JP" sz="1400" b="0" dirty="0" smtClean="0">
                <a:latin typeface="HGS創英ﾌﾟﾚｾﾞﾝｽEB" pitchFamily="18" charset="-128"/>
                <a:ea typeface="HGS創英ﾌﾟﾚｾﾞﾝｽEB" pitchFamily="18" charset="-128"/>
              </a:rPr>
              <a:t>【</a:t>
            </a:r>
            <a:r>
              <a:rPr lang="ja-JP" altLang="en-US" sz="1400" b="0" dirty="0" smtClean="0">
                <a:latin typeface="HGS創英ﾌﾟﾚｾﾞﾝｽEB" pitchFamily="18" charset="-128"/>
                <a:ea typeface="HGS創英ﾌﾟﾚｾﾞﾝｽEB" pitchFamily="18" charset="-128"/>
              </a:rPr>
              <a:t>対　象</a:t>
            </a:r>
            <a:r>
              <a:rPr lang="en-US" altLang="ja-JP" sz="1400" b="0" dirty="0" smtClean="0">
                <a:latin typeface="HGS創英ﾌﾟﾚｾﾞﾝｽEB" pitchFamily="18" charset="-128"/>
                <a:ea typeface="HGS創英ﾌﾟﾚｾﾞﾝｽEB" pitchFamily="18" charset="-128"/>
              </a:rPr>
              <a:t>】</a:t>
            </a:r>
            <a:r>
              <a:rPr lang="ja-JP" altLang="en-US" sz="1400" b="0" dirty="0" smtClean="0">
                <a:latin typeface="HGS創英ﾌﾟﾚｾﾞﾝｽEB" pitchFamily="18" charset="-128"/>
                <a:ea typeface="HGS創英ﾌﾟﾚｾﾞﾝｽEB" pitchFamily="18" charset="-128"/>
              </a:rPr>
              <a:t>環境</a:t>
            </a:r>
            <a:r>
              <a:rPr lang="ja-JP" altLang="en-US" sz="1400" b="0" dirty="0">
                <a:latin typeface="HGS創英ﾌﾟﾚｾﾞﾝｽEB" pitchFamily="18" charset="-128"/>
                <a:ea typeface="HGS創英ﾌﾟﾚｾﾞﾝｽEB" pitchFamily="18" charset="-128"/>
              </a:rPr>
              <a:t>の伝え手や地域・行政とのコミュニケーション形成の担い手となる</a:t>
            </a:r>
            <a:r>
              <a:rPr lang="ja-JP" altLang="en-US" sz="1400" b="0" dirty="0" smtClean="0">
                <a:latin typeface="HGS創英ﾌﾟﾚｾﾞﾝｽEB" pitchFamily="18" charset="-128"/>
                <a:ea typeface="HGS創英ﾌﾟﾚｾﾞﾝｽEB" pitchFamily="18" charset="-128"/>
              </a:rPr>
              <a:t>方々</a:t>
            </a:r>
            <a:endParaRPr lang="en-US" altLang="ja-JP" sz="1400" b="0" dirty="0" smtClean="0">
              <a:latin typeface="HGS創英ﾌﾟﾚｾﾞﾝｽEB" pitchFamily="18" charset="-128"/>
              <a:ea typeface="HGS創英ﾌﾟﾚｾﾞﾝｽEB" pitchFamily="18" charset="-128"/>
            </a:endParaRPr>
          </a:p>
          <a:p>
            <a:pPr>
              <a:buNone/>
            </a:pPr>
            <a:r>
              <a:rPr lang="ja-JP" altLang="en-US" sz="1400" b="0" dirty="0">
                <a:latin typeface="HGS創英ﾌﾟﾚｾﾞﾝｽEB" pitchFamily="18" charset="-128"/>
                <a:ea typeface="HGS創英ﾌﾟﾚｾﾞﾝｽEB" pitchFamily="18" charset="-128"/>
              </a:rPr>
              <a:t>　</a:t>
            </a:r>
            <a:r>
              <a:rPr lang="ja-JP" altLang="en-US" sz="1400" b="0" dirty="0" smtClean="0">
                <a:latin typeface="HGS創英ﾌﾟﾚｾﾞﾝｽEB" pitchFamily="18" charset="-128"/>
                <a:ea typeface="HGS創英ﾌﾟﾚｾﾞﾝｽEB" pitchFamily="18" charset="-128"/>
              </a:rPr>
              <a:t>　　　　効果的</a:t>
            </a:r>
            <a:r>
              <a:rPr lang="ja-JP" altLang="en-US" sz="1400" b="0" dirty="0">
                <a:latin typeface="HGS創英ﾌﾟﾚｾﾞﾝｽEB" pitchFamily="18" charset="-128"/>
                <a:ea typeface="HGS創英ﾌﾟﾚｾﾞﾝｽEB" pitchFamily="18" charset="-128"/>
              </a:rPr>
              <a:t>なコミュニケーションの基本的な考え方やスキルを身につけたい</a:t>
            </a:r>
            <a:r>
              <a:rPr lang="ja-JP" altLang="en-US" sz="1400" b="0" dirty="0" smtClean="0">
                <a:latin typeface="HGS創英ﾌﾟﾚｾﾞﾝｽEB" pitchFamily="18" charset="-128"/>
                <a:ea typeface="HGS創英ﾌﾟﾚｾﾞﾝｽEB" pitchFamily="18" charset="-128"/>
              </a:rPr>
              <a:t>方々</a:t>
            </a:r>
            <a:endParaRPr lang="en-US" altLang="ja-JP" sz="1400" b="0" dirty="0" smtClean="0">
              <a:latin typeface="HGS創英ﾌﾟﾚｾﾞﾝｽEB" pitchFamily="18" charset="-128"/>
              <a:ea typeface="HGS創英ﾌﾟﾚｾﾞﾝｽEB" pitchFamily="18" charset="-128"/>
            </a:endParaRPr>
          </a:p>
          <a:p>
            <a:pPr>
              <a:buNone/>
            </a:pPr>
            <a:r>
              <a:rPr lang="en-US" altLang="ja-JP" sz="1400" b="0" dirty="0" smtClean="0">
                <a:latin typeface="HGS創英ﾌﾟﾚｾﾞﾝｽEB" pitchFamily="18" charset="-128"/>
                <a:ea typeface="HGS創英ﾌﾟﾚｾﾞﾝｽEB" pitchFamily="18" charset="-128"/>
              </a:rPr>
              <a:t>【</a:t>
            </a:r>
            <a:r>
              <a:rPr lang="ja-JP" altLang="en-US" sz="1400" b="0" dirty="0" smtClean="0">
                <a:latin typeface="HGS創英ﾌﾟﾚｾﾞﾝｽEB" pitchFamily="18" charset="-128"/>
                <a:ea typeface="HGS創英ﾌﾟﾚｾﾞﾝｽEB" pitchFamily="18" charset="-128"/>
              </a:rPr>
              <a:t>概　要</a:t>
            </a:r>
            <a:r>
              <a:rPr lang="en-US" altLang="ja-JP" sz="1400" b="0" dirty="0" smtClean="0">
                <a:latin typeface="HGS創英ﾌﾟﾚｾﾞﾝｽEB" pitchFamily="18" charset="-128"/>
                <a:ea typeface="HGS創英ﾌﾟﾚｾﾞﾝｽEB" pitchFamily="18" charset="-128"/>
              </a:rPr>
              <a:t>】</a:t>
            </a:r>
            <a:r>
              <a:rPr lang="ja-JP" altLang="en-US" sz="1400" b="0" dirty="0" smtClean="0">
                <a:latin typeface="HGS創英ﾌﾟﾚｾﾞﾝｽEB" pitchFamily="18" charset="-128"/>
                <a:ea typeface="HGS創英ﾌﾟﾚｾﾞﾝｽEB" pitchFamily="18" charset="-128"/>
              </a:rPr>
              <a:t>はじめ</a:t>
            </a:r>
            <a:r>
              <a:rPr lang="ja-JP" altLang="en-US" sz="1400" b="0" dirty="0">
                <a:latin typeface="HGS創英ﾌﾟﾚｾﾞﾝｽEB" pitchFamily="18" charset="-128"/>
                <a:ea typeface="HGS創英ﾌﾟﾚｾﾞﾝｽEB" pitchFamily="18" charset="-128"/>
              </a:rPr>
              <a:t>に皆さんがもっている問題意識を確認・共有し</a:t>
            </a:r>
            <a:r>
              <a:rPr lang="ja-JP" altLang="en-US" sz="1400" b="0" dirty="0" smtClean="0">
                <a:latin typeface="HGS創英ﾌﾟﾚｾﾞﾝｽEB" pitchFamily="18" charset="-128"/>
                <a:ea typeface="HGS創英ﾌﾟﾚｾﾞﾝｽEB" pitchFamily="18" charset="-128"/>
              </a:rPr>
              <a:t>、</a:t>
            </a:r>
            <a:endParaRPr lang="en-US" altLang="ja-JP" sz="1400" b="0" dirty="0" smtClean="0">
              <a:latin typeface="HGS創英ﾌﾟﾚｾﾞﾝｽEB" pitchFamily="18" charset="-128"/>
              <a:ea typeface="HGS創英ﾌﾟﾚｾﾞﾝｽEB" pitchFamily="18" charset="-128"/>
            </a:endParaRPr>
          </a:p>
          <a:p>
            <a:pPr>
              <a:buNone/>
            </a:pPr>
            <a:r>
              <a:rPr lang="ja-JP" altLang="en-US" sz="1400" b="0" dirty="0">
                <a:latin typeface="HGS創英ﾌﾟﾚｾﾞﾝｽEB" pitchFamily="18" charset="-128"/>
                <a:ea typeface="HGS創英ﾌﾟﾚｾﾞﾝｽEB" pitchFamily="18" charset="-128"/>
              </a:rPr>
              <a:t>　</a:t>
            </a:r>
            <a:r>
              <a:rPr lang="ja-JP" altLang="en-US" sz="1400" b="0" dirty="0" smtClean="0">
                <a:latin typeface="HGS創英ﾌﾟﾚｾﾞﾝｽEB" pitchFamily="18" charset="-128"/>
                <a:ea typeface="HGS創英ﾌﾟﾚｾﾞﾝｽEB" pitchFamily="18" charset="-128"/>
              </a:rPr>
              <a:t>　　　　講師</a:t>
            </a:r>
            <a:r>
              <a:rPr lang="ja-JP" altLang="en-US" sz="1400" b="0" dirty="0">
                <a:latin typeface="HGS創英ﾌﾟﾚｾﾞﾝｽEB" pitchFamily="18" charset="-128"/>
                <a:ea typeface="HGS創英ﾌﾟﾚｾﾞﾝｽEB" pitchFamily="18" charset="-128"/>
              </a:rPr>
              <a:t>のレクチャーやディスカッション・実践ワークを通じて</a:t>
            </a:r>
            <a:r>
              <a:rPr lang="ja-JP" altLang="en-US" sz="1400" b="0" dirty="0" smtClean="0">
                <a:latin typeface="HGS創英ﾌﾟﾚｾﾞﾝｽEB" pitchFamily="18" charset="-128"/>
                <a:ea typeface="HGS創英ﾌﾟﾚｾﾞﾝｽEB" pitchFamily="18" charset="-128"/>
              </a:rPr>
              <a:t>、</a:t>
            </a:r>
            <a:endParaRPr lang="en-US" altLang="ja-JP" sz="1400" b="0" dirty="0" smtClean="0">
              <a:latin typeface="HGS創英ﾌﾟﾚｾﾞﾝｽEB" pitchFamily="18" charset="-128"/>
              <a:ea typeface="HGS創英ﾌﾟﾚｾﾞﾝｽEB" pitchFamily="18" charset="-128"/>
            </a:endParaRPr>
          </a:p>
          <a:p>
            <a:pPr>
              <a:buNone/>
            </a:pPr>
            <a:r>
              <a:rPr lang="ja-JP" altLang="en-US" sz="1400" b="0" dirty="0">
                <a:latin typeface="HGS創英ﾌﾟﾚｾﾞﾝｽEB" pitchFamily="18" charset="-128"/>
                <a:ea typeface="HGS創英ﾌﾟﾚｾﾞﾝｽEB" pitchFamily="18" charset="-128"/>
              </a:rPr>
              <a:t>　</a:t>
            </a:r>
            <a:r>
              <a:rPr lang="ja-JP" altLang="en-US" sz="1400" b="0" dirty="0" smtClean="0">
                <a:latin typeface="HGS創英ﾌﾟﾚｾﾞﾝｽEB" pitchFamily="18" charset="-128"/>
                <a:ea typeface="HGS創英ﾌﾟﾚｾﾞﾝｽEB" pitchFamily="18" charset="-128"/>
              </a:rPr>
              <a:t>　　　　温暖化</a:t>
            </a:r>
            <a:r>
              <a:rPr lang="ja-JP" altLang="en-US" sz="1400" b="0" dirty="0">
                <a:latin typeface="HGS創英ﾌﾟﾚｾﾞﾝｽEB" pitchFamily="18" charset="-128"/>
                <a:ea typeface="HGS創英ﾌﾟﾚｾﾞﾝｽEB" pitchFamily="18" charset="-128"/>
              </a:rPr>
              <a:t>防止に向けた啓発や、最前線の伝え手としてのスキル</a:t>
            </a:r>
            <a:r>
              <a:rPr lang="ja-JP" altLang="en-US" sz="1400" b="0" dirty="0" smtClean="0">
                <a:latin typeface="HGS創英ﾌﾟﾚｾﾞﾝｽEB" pitchFamily="18" charset="-128"/>
                <a:ea typeface="HGS創英ﾌﾟﾚｾﾞﾝｽEB" pitchFamily="18" charset="-128"/>
              </a:rPr>
              <a:t>、</a:t>
            </a:r>
            <a:endParaRPr lang="en-US" altLang="ja-JP" sz="1400" b="0" dirty="0" smtClean="0">
              <a:latin typeface="HGS創英ﾌﾟﾚｾﾞﾝｽEB" pitchFamily="18" charset="-128"/>
              <a:ea typeface="HGS創英ﾌﾟﾚｾﾞﾝｽEB" pitchFamily="18" charset="-128"/>
            </a:endParaRPr>
          </a:p>
          <a:p>
            <a:pPr>
              <a:buNone/>
            </a:pPr>
            <a:r>
              <a:rPr lang="ja-JP" altLang="en-US" sz="1400" b="0" dirty="0">
                <a:latin typeface="HGS創英ﾌﾟﾚｾﾞﾝｽEB" pitchFamily="18" charset="-128"/>
                <a:ea typeface="HGS創英ﾌﾟﾚｾﾞﾝｽEB" pitchFamily="18" charset="-128"/>
              </a:rPr>
              <a:t>　</a:t>
            </a:r>
            <a:r>
              <a:rPr lang="ja-JP" altLang="en-US" sz="1400" b="0" dirty="0" smtClean="0">
                <a:latin typeface="HGS創英ﾌﾟﾚｾﾞﾝｽEB" pitchFamily="18" charset="-128"/>
                <a:ea typeface="HGS創英ﾌﾟﾚｾﾞﾝｽEB" pitchFamily="18" charset="-128"/>
              </a:rPr>
              <a:t>　　　　実践</a:t>
            </a:r>
            <a:r>
              <a:rPr lang="ja-JP" altLang="en-US" sz="1400" b="0" dirty="0">
                <a:latin typeface="HGS創英ﾌﾟﾚｾﾞﾝｽEB" pitchFamily="18" charset="-128"/>
                <a:ea typeface="HGS創英ﾌﾟﾚｾﾞﾝｽEB" pitchFamily="18" charset="-128"/>
              </a:rPr>
              <a:t>へのコツを身につけていただきます</a:t>
            </a:r>
            <a:r>
              <a:rPr lang="ja-JP" altLang="en-US" sz="1400" b="0" dirty="0" smtClean="0">
                <a:latin typeface="HGS創英ﾌﾟﾚｾﾞﾝｽEB" pitchFamily="18" charset="-128"/>
                <a:ea typeface="HGS創英ﾌﾟﾚｾﾞﾝｽEB" pitchFamily="18" charset="-128"/>
              </a:rPr>
              <a:t>。</a:t>
            </a:r>
            <a:endParaRPr lang="ja-JP" altLang="en-US" sz="1400" b="0" dirty="0">
              <a:latin typeface="HGS創英ﾌﾟﾚｾﾞﾝｽEB" pitchFamily="18" charset="-128"/>
              <a:ea typeface="HGS創英ﾌﾟﾚｾﾞﾝｽEB" pitchFamily="18" charset="-128"/>
            </a:endParaRPr>
          </a:p>
          <a:p>
            <a:pPr>
              <a:buNone/>
            </a:pPr>
            <a:r>
              <a:rPr lang="ja-JP" altLang="en-US" sz="1400" b="0" dirty="0">
                <a:latin typeface="HGS創英ﾌﾟﾚｾﾞﾝｽEB" pitchFamily="18" charset="-128"/>
                <a:ea typeface="HGS創英ﾌﾟﾚｾﾞﾝｽEB" pitchFamily="18" charset="-128"/>
              </a:rPr>
              <a:t>＜主なプログラム＞</a:t>
            </a:r>
          </a:p>
          <a:p>
            <a:pPr>
              <a:buNone/>
            </a:pPr>
            <a:r>
              <a:rPr lang="ja-JP" altLang="en-US" sz="1400" b="0" dirty="0">
                <a:latin typeface="HGS創英ﾌﾟﾚｾﾞﾝｽEB" pitchFamily="18" charset="-128"/>
                <a:ea typeface="HGS創英ﾌﾟﾚｾﾞﾝｽEB" pitchFamily="18" charset="-128"/>
              </a:rPr>
              <a:t>　「効果的な環境コミュニケーションがますます重要になる理由</a:t>
            </a:r>
            <a:r>
              <a:rPr lang="ja-JP" altLang="en-US" sz="1400" b="0" dirty="0" smtClean="0">
                <a:latin typeface="HGS創英ﾌﾟﾚｾﾞﾝｽEB" pitchFamily="18" charset="-128"/>
                <a:ea typeface="HGS創英ﾌﾟﾚｾﾞﾝｽEB" pitchFamily="18" charset="-128"/>
              </a:rPr>
              <a:t>」</a:t>
            </a:r>
            <a:endParaRPr lang="en-US" altLang="ja-JP" sz="1400" b="0" dirty="0" smtClean="0">
              <a:latin typeface="HGS創英ﾌﾟﾚｾﾞﾝｽEB" pitchFamily="18" charset="-128"/>
              <a:ea typeface="HGS創英ﾌﾟﾚｾﾞﾝｽEB" pitchFamily="18" charset="-128"/>
            </a:endParaRPr>
          </a:p>
          <a:p>
            <a:pPr>
              <a:buNone/>
            </a:pPr>
            <a:r>
              <a:rPr lang="ja-JP" altLang="en-US" sz="1400" b="0" dirty="0" smtClean="0">
                <a:latin typeface="HGS創英ﾌﾟﾚｾﾞﾝｽEB" pitchFamily="18" charset="-128"/>
                <a:ea typeface="HGS創英ﾌﾟﾚｾﾞﾝｽEB" pitchFamily="18" charset="-128"/>
              </a:rPr>
              <a:t>　「温暖化</a:t>
            </a:r>
            <a:r>
              <a:rPr lang="ja-JP" altLang="en-US" sz="1400" b="0" dirty="0">
                <a:latin typeface="HGS創英ﾌﾟﾚｾﾞﾝｽEB" pitchFamily="18" charset="-128"/>
                <a:ea typeface="HGS創英ﾌﾟﾚｾﾞﾝｽEB" pitchFamily="18" charset="-128"/>
              </a:rPr>
              <a:t>への無関心・懐疑論にどのように対応したらよいか」</a:t>
            </a:r>
          </a:p>
          <a:p>
            <a:pPr>
              <a:buNone/>
            </a:pPr>
            <a:r>
              <a:rPr lang="ja-JP" altLang="en-US" sz="1400" b="0" dirty="0">
                <a:latin typeface="HGS創英ﾌﾟﾚｾﾞﾝｽEB" pitchFamily="18" charset="-128"/>
                <a:ea typeface="HGS創英ﾌﾟﾚｾﾞﾝｽEB" pitchFamily="18" charset="-128"/>
              </a:rPr>
              <a:t>　「</a:t>
            </a:r>
            <a:r>
              <a:rPr lang="en-US" altLang="ja-JP" sz="1400" b="0" dirty="0">
                <a:latin typeface="HGS創英ﾌﾟﾚｾﾞﾝｽEB" pitchFamily="18" charset="-128"/>
                <a:ea typeface="HGS創英ﾌﾟﾚｾﾞﾝｽEB" pitchFamily="18" charset="-128"/>
              </a:rPr>
              <a:t>IPCC</a:t>
            </a:r>
            <a:r>
              <a:rPr lang="ja-JP" altLang="en-US" sz="1400" b="0" dirty="0">
                <a:latin typeface="HGS創英ﾌﾟﾚｾﾞﾝｽEB" pitchFamily="18" charset="-128"/>
                <a:ea typeface="HGS創英ﾌﾟﾚｾﾞﾝｽEB" pitchFamily="18" charset="-128"/>
              </a:rPr>
              <a:t>第５次報告の内容と伝え方」</a:t>
            </a:r>
          </a:p>
          <a:p>
            <a:pPr>
              <a:buNone/>
            </a:pPr>
            <a:r>
              <a:rPr lang="ja-JP" altLang="en-US" sz="1400" b="0" dirty="0">
                <a:latin typeface="HGS創英ﾌﾟﾚｾﾞﾝｽEB" pitchFamily="18" charset="-128"/>
                <a:ea typeface="HGS創英ﾌﾟﾚｾﾞﾝｽEB" pitchFamily="18" charset="-128"/>
              </a:rPr>
              <a:t>　「自分の能力とモチベーションを高めるコツを身につける」</a:t>
            </a:r>
          </a:p>
          <a:p>
            <a:pPr>
              <a:buNone/>
            </a:pPr>
            <a:r>
              <a:rPr lang="ja-JP" altLang="en-US" sz="1400" b="0" dirty="0">
                <a:latin typeface="HGS創英ﾌﾟﾚｾﾞﾝｽEB" pitchFamily="18" charset="-128"/>
                <a:ea typeface="HGS創英ﾌﾟﾚｾﾞﾝｽEB" pitchFamily="18" charset="-128"/>
              </a:rPr>
              <a:t>　「ビジョン・計画づくりから実践、振り返りへ</a:t>
            </a:r>
            <a:r>
              <a:rPr lang="ja-JP" altLang="en-US" sz="1400" b="0" dirty="0" smtClean="0">
                <a:latin typeface="HGS創英ﾌﾟﾚｾﾞﾝｽEB" pitchFamily="18" charset="-128"/>
                <a:ea typeface="HGS創英ﾌﾟﾚｾﾞﾝｽEB" pitchFamily="18" charset="-128"/>
              </a:rPr>
              <a:t>」</a:t>
            </a:r>
            <a:endParaRPr lang="en-US" altLang="ja-JP" sz="1400" b="0" dirty="0" smtClean="0">
              <a:latin typeface="HGS創英ﾌﾟﾚｾﾞﾝｽEB" pitchFamily="18" charset="-128"/>
              <a:ea typeface="HGS創英ﾌﾟﾚｾﾞﾝｽEB" pitchFamily="18" charset="-128"/>
            </a:endParaRPr>
          </a:p>
          <a:p>
            <a:pPr>
              <a:buNone/>
            </a:pPr>
            <a:r>
              <a:rPr lang="ja-JP" altLang="en-US" sz="1400" b="0" dirty="0" smtClean="0">
                <a:latin typeface="HGS創英ﾌﾟﾚｾﾞﾝｽEB" pitchFamily="18" charset="-128"/>
                <a:ea typeface="HGS創英ﾌﾟﾚｾﾞﾝｽEB" pitchFamily="18" charset="-128"/>
              </a:rPr>
              <a:t>☆参加された方の声はこちらをご覧ください：</a:t>
            </a:r>
            <a:r>
              <a:rPr lang="en-US" altLang="ja-JP" sz="1400" b="0" dirty="0" smtClean="0">
                <a:latin typeface="HGS創英ﾌﾟﾚｾﾞﾝｽEB" pitchFamily="18" charset="-128"/>
                <a:ea typeface="HGS創英ﾌﾟﾚｾﾞﾝｽEB" pitchFamily="18" charset="-128"/>
                <a:hlinkClick r:id="rId3"/>
              </a:rPr>
              <a:t>http</a:t>
            </a:r>
            <a:r>
              <a:rPr lang="en-US" altLang="ja-JP" sz="1400" b="0" dirty="0">
                <a:latin typeface="HGS創英ﾌﾟﾚｾﾞﾝｽEB" pitchFamily="18" charset="-128"/>
                <a:ea typeface="HGS創英ﾌﾟﾚｾﾞﾝｽEB" pitchFamily="18" charset="-128"/>
                <a:hlinkClick r:id="rId3"/>
              </a:rPr>
              <a:t>://www.es-inc.jp/tools/2014/tls_id004870.html</a:t>
            </a:r>
            <a:endParaRPr lang="en-US" altLang="ja-JP" sz="1400" b="0" dirty="0" smtClean="0">
              <a:latin typeface="HGS創英ﾌﾟﾚｾﾞﾝｽEB" pitchFamily="18" charset="-128"/>
              <a:ea typeface="HGS創英ﾌﾟﾚｾﾞﾝｽEB" pitchFamily="18" charset="-128"/>
            </a:endParaRPr>
          </a:p>
        </p:txBody>
      </p:sp>
      <p:sp>
        <p:nvSpPr>
          <p:cNvPr id="13" name="正方形/長方形 12"/>
          <p:cNvSpPr/>
          <p:nvPr/>
        </p:nvSpPr>
        <p:spPr>
          <a:xfrm>
            <a:off x="457200" y="148850"/>
            <a:ext cx="4326826"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対話・共創活動事例（</a:t>
            </a:r>
            <a:r>
              <a:rPr lang="ja-JP" altLang="en-US" dirty="0" smtClean="0">
                <a:solidFill>
                  <a:prstClr val="black"/>
                </a:solidFill>
              </a:rPr>
              <a:t>行政・自治体向け）</a:t>
            </a:r>
            <a:r>
              <a:rPr lang="en-US" altLang="ja-JP" dirty="0" smtClean="0">
                <a:solidFill>
                  <a:prstClr val="black"/>
                </a:solidFill>
              </a:rPr>
              <a:t>】</a:t>
            </a:r>
            <a:endParaRPr lang="ja-JP" altLang="en-US" dirty="0">
              <a:solidFill>
                <a:prstClr val="black"/>
              </a:solidFill>
            </a:endParaRPr>
          </a:p>
        </p:txBody>
      </p:sp>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554" t="33183" r="25554" b="30101"/>
          <a:stretch/>
        </p:blipFill>
        <p:spPr bwMode="auto">
          <a:xfrm>
            <a:off x="6804248" y="2276871"/>
            <a:ext cx="2016224" cy="1211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5751" t="32710" r="33732" b="35191"/>
          <a:stretch/>
        </p:blipFill>
        <p:spPr bwMode="auto">
          <a:xfrm>
            <a:off x="6262870" y="4581128"/>
            <a:ext cx="2784150" cy="176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8916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fld id="{C1B44975-1CA4-9942-B011-D889742BE464}" type="datetime1">
              <a:rPr kumimoji="1" lang="ja-JP" altLang="en-US" smtClean="0"/>
              <a:pPr/>
              <a:t>2014/5/7</a:t>
            </a:fld>
            <a:endParaRPr kumimoji="1" lang="ja-JP" altLang="en-US"/>
          </a:p>
        </p:txBody>
      </p:sp>
      <p:sp>
        <p:nvSpPr>
          <p:cNvPr id="5" name="フッター プレースホルダ 4"/>
          <p:cNvSpPr>
            <a:spLocks noGrp="1"/>
          </p:cNvSpPr>
          <p:nvPr>
            <p:ph type="ftr" sz="quarter" idx="11"/>
          </p:nvPr>
        </p:nvSpPr>
        <p:spPr/>
        <p:txBody>
          <a:bodyPr/>
          <a:lstStyle/>
          <a:p>
            <a:r>
              <a:rPr lang="en-US" altLang="ja-JP" smtClean="0"/>
              <a:t>Copyright (C) e’s Inc. All rights reserved. </a:t>
            </a:r>
            <a:endParaRPr lang="ja-JP" altLang="en-US" dirty="0" smtClean="0"/>
          </a:p>
        </p:txBody>
      </p:sp>
      <p:sp>
        <p:nvSpPr>
          <p:cNvPr id="6" name="スライド番号プレースホルダ 5"/>
          <p:cNvSpPr>
            <a:spLocks noGrp="1"/>
          </p:cNvSpPr>
          <p:nvPr>
            <p:ph type="sldNum" sz="quarter" idx="12"/>
          </p:nvPr>
        </p:nvSpPr>
        <p:spPr/>
        <p:txBody>
          <a:bodyPr/>
          <a:lstStyle/>
          <a:p>
            <a:fld id="{15CBC25B-FB15-6443-9A5E-B3907A82847E}" type="slidenum">
              <a:rPr kumimoji="1" lang="ja-JP" altLang="en-US" smtClean="0"/>
              <a:pPr/>
              <a:t>35</a:t>
            </a:fld>
            <a:endParaRPr kumimoji="1" lang="ja-JP" altLang="en-US"/>
          </a:p>
        </p:txBody>
      </p:sp>
      <p:sp>
        <p:nvSpPr>
          <p:cNvPr id="7" name="タイトル 1"/>
          <p:cNvSpPr>
            <a:spLocks noGrp="1"/>
          </p:cNvSpPr>
          <p:nvPr>
            <p:ph type="title"/>
          </p:nvPr>
        </p:nvSpPr>
        <p:spPr>
          <a:xfrm>
            <a:off x="425918" y="332656"/>
            <a:ext cx="8229600" cy="779427"/>
          </a:xfrm>
        </p:spPr>
        <p:style>
          <a:lnRef idx="1">
            <a:schemeClr val="accent3"/>
          </a:lnRef>
          <a:fillRef idx="2">
            <a:schemeClr val="accent3"/>
          </a:fillRef>
          <a:effectRef idx="1">
            <a:schemeClr val="accent3"/>
          </a:effectRef>
          <a:fontRef idx="minor">
            <a:schemeClr val="dk1"/>
          </a:fontRef>
        </p:style>
        <p:txBody>
          <a:bodyPr>
            <a:noAutofit/>
          </a:bodyPr>
          <a:lstStyle/>
          <a:p>
            <a:r>
              <a:rPr lang="ja-JP" altLang="en-US" sz="3200" dirty="0" smtClean="0"/>
              <a:t/>
            </a:r>
            <a:br>
              <a:rPr lang="ja-JP" altLang="en-US" sz="3200" dirty="0" smtClean="0"/>
            </a:br>
            <a:r>
              <a:rPr lang="ja-JP" altLang="en-US" sz="3200" dirty="0" smtClean="0"/>
              <a:t>企業・団体パートナーフォーラム</a:t>
            </a:r>
            <a:r>
              <a:rPr lang="en-US" altLang="ja-JP" sz="3200" dirty="0" smtClean="0"/>
              <a:t/>
            </a:r>
            <a:br>
              <a:rPr lang="en-US" altLang="ja-JP" sz="3200" dirty="0" smtClean="0"/>
            </a:br>
            <a:endParaRPr kumimoji="1" lang="ja-JP" altLang="en-US" sz="3200" dirty="0">
              <a:effectLst>
                <a:outerShdw blurRad="38100" dist="38100" dir="2700000" algn="tl">
                  <a:srgbClr val="000000">
                    <a:alpha val="43137"/>
                  </a:srgbClr>
                </a:outerShdw>
              </a:effectLst>
            </a:endParaRPr>
          </a:p>
        </p:txBody>
      </p:sp>
      <p:pic>
        <p:nvPicPr>
          <p:cNvPr id="9" name="Picture 2" descr="\\Lan-folder2\Share\e's\日刊温暖化新聞\★フォーラム\2013.06.06【25】水＠ＨＳＢＣ\写真\webアップ用\CIMG0848_compressed.jpg"/>
          <p:cNvPicPr>
            <a:picLocks noChangeAspect="1" noChangeArrowheads="1"/>
          </p:cNvPicPr>
          <p:nvPr/>
        </p:nvPicPr>
        <p:blipFill>
          <a:blip r:embed="rId3"/>
          <a:srcRect/>
          <a:stretch>
            <a:fillRect/>
          </a:stretch>
        </p:blipFill>
        <p:spPr bwMode="auto">
          <a:xfrm>
            <a:off x="5574631" y="4286283"/>
            <a:ext cx="3246922" cy="2435192"/>
          </a:xfrm>
          <a:prstGeom prst="rect">
            <a:avLst/>
          </a:prstGeom>
          <a:noFill/>
        </p:spPr>
      </p:pic>
      <p:sp>
        <p:nvSpPr>
          <p:cNvPr id="10" name="正方形/長方形 9"/>
          <p:cNvSpPr/>
          <p:nvPr/>
        </p:nvSpPr>
        <p:spPr>
          <a:xfrm>
            <a:off x="259883" y="1318661"/>
            <a:ext cx="8561670" cy="6124754"/>
          </a:xfrm>
          <a:prstGeom prst="rect">
            <a:avLst/>
          </a:prstGeom>
        </p:spPr>
        <p:txBody>
          <a:bodyPr wrap="square">
            <a:spAutoFit/>
          </a:bodyPr>
          <a:lstStyle/>
          <a:p>
            <a:r>
              <a:rPr lang="en-US" altLang="ja-JP" b="1" dirty="0" smtClean="0">
                <a:latin typeface="HG丸ｺﾞｼｯｸM-PRO" pitchFamily="50" charset="-128"/>
                <a:ea typeface="HG丸ｺﾞｼｯｸM-PRO" pitchFamily="50" charset="-128"/>
              </a:rPr>
              <a:t>【</a:t>
            </a:r>
            <a:r>
              <a:rPr lang="ja-JP" altLang="en-US" b="1" dirty="0" smtClean="0">
                <a:latin typeface="HG丸ｺﾞｼｯｸM-PRO" pitchFamily="50" charset="-128"/>
                <a:ea typeface="HG丸ｺﾞｼｯｸM-PRO" pitchFamily="50" charset="-128"/>
              </a:rPr>
              <a:t>企業・団体パートナーフォーラムとは</a:t>
            </a:r>
            <a:r>
              <a:rPr lang="en-US" altLang="ja-JP" b="1" dirty="0" smtClean="0">
                <a:latin typeface="HG丸ｺﾞｼｯｸM-PRO" pitchFamily="50" charset="-128"/>
                <a:ea typeface="HG丸ｺﾞｼｯｸM-PRO" pitchFamily="50" charset="-128"/>
              </a:rPr>
              <a:t>】</a:t>
            </a:r>
          </a:p>
          <a:p>
            <a:r>
              <a:rPr lang="en-US" altLang="ja-JP" sz="1400" dirty="0" smtClean="0">
                <a:latin typeface="HG丸ｺﾞｼｯｸM-PRO" pitchFamily="50" charset="-128"/>
                <a:ea typeface="HG丸ｺﾞｼｯｸM-PRO" pitchFamily="50" charset="-128"/>
              </a:rPr>
              <a:t>2009</a:t>
            </a:r>
            <a:r>
              <a:rPr lang="ja-JP" altLang="en-US" sz="1400" dirty="0" smtClean="0">
                <a:latin typeface="HG丸ｺﾞｼｯｸM-PRO" pitchFamily="50" charset="-128"/>
                <a:ea typeface="HG丸ｺﾞｼｯｸM-PRO" pitchFamily="50" charset="-128"/>
              </a:rPr>
              <a:t>年より、業種やセクターを超えて共創するグループで、隔月で異業種勉強会やウェブで活動情報を展開している （</a:t>
            </a:r>
            <a:r>
              <a:rPr lang="en-US" altLang="ja-JP" sz="1400" dirty="0" smtClean="0">
                <a:latin typeface="HG丸ｺﾞｼｯｸM-PRO" pitchFamily="50" charset="-128"/>
                <a:ea typeface="HG丸ｺﾞｼｯｸM-PRO" pitchFamily="50" charset="-128"/>
              </a:rPr>
              <a:t>56</a:t>
            </a:r>
            <a:r>
              <a:rPr lang="ja-JP" altLang="en-US" sz="1400" dirty="0" smtClean="0">
                <a:latin typeface="HG丸ｺﾞｼｯｸM-PRO" pitchFamily="50" charset="-128"/>
                <a:ea typeface="HG丸ｺﾞｼｯｸM-PRO" pitchFamily="50" charset="-128"/>
              </a:rPr>
              <a:t>企業・団体</a:t>
            </a:r>
            <a:r>
              <a:rPr lang="en-US" altLang="ja-JP" sz="1400" dirty="0" smtClean="0">
                <a:latin typeface="HG丸ｺﾞｼｯｸM-PRO" pitchFamily="50" charset="-128"/>
                <a:ea typeface="HG丸ｺﾞｼｯｸM-PRO" pitchFamily="50" charset="-128"/>
              </a:rPr>
              <a:t>/2014</a:t>
            </a:r>
            <a:r>
              <a:rPr lang="ja-JP" altLang="en-US" sz="1400" dirty="0" smtClean="0">
                <a:latin typeface="HG丸ｺﾞｼｯｸM-PRO" pitchFamily="50" charset="-128"/>
                <a:ea typeface="HG丸ｺﾞｼｯｸM-PRO" pitchFamily="50" charset="-128"/>
              </a:rPr>
              <a:t>年</a:t>
            </a:r>
            <a:r>
              <a:rPr lang="en-US" altLang="ja-JP" sz="1400" dirty="0" smtClean="0">
                <a:latin typeface="HG丸ｺﾞｼｯｸM-PRO" pitchFamily="50" charset="-128"/>
                <a:ea typeface="HG丸ｺﾞｼｯｸM-PRO" pitchFamily="50" charset="-128"/>
              </a:rPr>
              <a:t>3</a:t>
            </a:r>
            <a:r>
              <a:rPr lang="ja-JP" altLang="en-US" sz="1400" dirty="0" smtClean="0">
                <a:latin typeface="HG丸ｺﾞｼｯｸM-PRO" pitchFamily="50" charset="-128"/>
                <a:ea typeface="HG丸ｺﾞｼｯｸM-PRO" pitchFamily="50" charset="-128"/>
              </a:rPr>
              <a:t>月現在）</a:t>
            </a:r>
            <a:endParaRPr lang="en-US" altLang="ja-JP" sz="1400" dirty="0" smtClean="0">
              <a:latin typeface="HG丸ｺﾞｼｯｸM-PRO" pitchFamily="50" charset="-128"/>
              <a:ea typeface="HG丸ｺﾞｼｯｸM-PRO" pitchFamily="50" charset="-128"/>
            </a:endParaRPr>
          </a:p>
          <a:p>
            <a:endParaRPr lang="en-US" altLang="ja-JP" dirty="0" smtClean="0">
              <a:latin typeface="HG丸ｺﾞｼｯｸM-PRO" pitchFamily="50" charset="-128"/>
              <a:ea typeface="HG丸ｺﾞｼｯｸM-PRO" pitchFamily="50" charset="-128"/>
            </a:endParaRPr>
          </a:p>
          <a:p>
            <a:r>
              <a:rPr lang="en-US" altLang="ja-JP" b="1" dirty="0" smtClean="0">
                <a:latin typeface="HG丸ｺﾞｼｯｸM-PRO" pitchFamily="50" charset="-128"/>
                <a:ea typeface="HG丸ｺﾞｼｯｸM-PRO" pitchFamily="50" charset="-128"/>
              </a:rPr>
              <a:t>【</a:t>
            </a:r>
            <a:r>
              <a:rPr lang="ja-JP" altLang="en-US" b="1" dirty="0" smtClean="0">
                <a:latin typeface="HG丸ｺﾞｼｯｸM-PRO" pitchFamily="50" charset="-128"/>
                <a:ea typeface="HG丸ｺﾞｼｯｸM-PRO" pitchFamily="50" charset="-128"/>
              </a:rPr>
              <a:t>勉強会の特長</a:t>
            </a:r>
            <a:r>
              <a:rPr lang="en-US" altLang="ja-JP" b="1" dirty="0" smtClean="0">
                <a:latin typeface="HG丸ｺﾞｼｯｸM-PRO" pitchFamily="50" charset="-128"/>
                <a:ea typeface="HG丸ｺﾞｼｯｸM-PRO" pitchFamily="50" charset="-128"/>
              </a:rPr>
              <a:t>】</a:t>
            </a:r>
            <a:r>
              <a:rPr lang="ja-JP" altLang="en-US" b="1" dirty="0" smtClean="0">
                <a:latin typeface="HG丸ｺﾞｼｯｸM-PRO" pitchFamily="50" charset="-128"/>
                <a:ea typeface="HG丸ｺﾞｼｯｸM-PRO" pitchFamily="50" charset="-128"/>
              </a:rPr>
              <a:t>前半：テーマ解説　後半：相談タイム</a:t>
            </a:r>
            <a:endParaRPr lang="en-US" altLang="ja-JP" sz="800" b="1" dirty="0" smtClean="0">
              <a:latin typeface="HG丸ｺﾞｼｯｸM-PRO" pitchFamily="50" charset="-128"/>
              <a:ea typeface="HG丸ｺﾞｼｯｸM-PRO" pitchFamily="50" charset="-128"/>
            </a:endParaRPr>
          </a:p>
          <a:p>
            <a:pPr>
              <a:spcBef>
                <a:spcPts val="600"/>
              </a:spcBef>
              <a:buFont typeface="Wingdings" pitchFamily="2" charset="2"/>
              <a:buChar char="Ø"/>
            </a:pPr>
            <a:r>
              <a:rPr lang="ja-JP" altLang="en-US" b="1" dirty="0" smtClean="0">
                <a:solidFill>
                  <a:schemeClr val="accent3">
                    <a:lumMod val="50000"/>
                  </a:schemeClr>
                </a:solidFill>
                <a:latin typeface="HG丸ｺﾞｼｯｸM-PRO" pitchFamily="50" charset="-128"/>
                <a:ea typeface="HG丸ｺﾞｼｯｸM-PRO" pitchFamily="50" charset="-128"/>
              </a:rPr>
              <a:t>　</a:t>
            </a:r>
            <a:r>
              <a:rPr lang="ja-JP" altLang="ja-JP" b="1" dirty="0" smtClean="0">
                <a:solidFill>
                  <a:schemeClr val="accent3">
                    <a:lumMod val="50000"/>
                  </a:schemeClr>
                </a:solidFill>
                <a:latin typeface="HG丸ｺﾞｼｯｸM-PRO" pitchFamily="50" charset="-128"/>
                <a:ea typeface="HG丸ｺﾞｼｯｸM-PRO" pitchFamily="50" charset="-128"/>
              </a:rPr>
              <a:t>共創力</a:t>
            </a:r>
            <a:r>
              <a:rPr lang="ja-JP" altLang="en-US" b="1" dirty="0" smtClean="0">
                <a:solidFill>
                  <a:schemeClr val="accent3">
                    <a:lumMod val="50000"/>
                  </a:schemeClr>
                </a:solidFill>
                <a:latin typeface="HG丸ｺﾞｼｯｸM-PRO" pitchFamily="50" charset="-128"/>
                <a:ea typeface="HG丸ｺﾞｼｯｸM-PRO" pitchFamily="50" charset="-128"/>
              </a:rPr>
              <a:t>に必要な</a:t>
            </a:r>
            <a:r>
              <a:rPr lang="ja-JP" altLang="ja-JP" b="1" dirty="0" smtClean="0">
                <a:solidFill>
                  <a:schemeClr val="accent3">
                    <a:lumMod val="50000"/>
                  </a:schemeClr>
                </a:solidFill>
                <a:latin typeface="HG丸ｺﾞｼｯｸM-PRO" pitchFamily="50" charset="-128"/>
                <a:ea typeface="HG丸ｺﾞｼｯｸM-PRO" pitchFamily="50" charset="-128"/>
              </a:rPr>
              <a:t>作法と力</a:t>
            </a:r>
            <a:r>
              <a:rPr lang="ja-JP" altLang="en-US" b="1" dirty="0" smtClean="0">
                <a:solidFill>
                  <a:schemeClr val="accent3">
                    <a:lumMod val="50000"/>
                  </a:schemeClr>
                </a:solidFill>
                <a:latin typeface="HG丸ｺﾞｼｯｸM-PRO" pitchFamily="50" charset="-128"/>
                <a:ea typeface="HG丸ｺﾞｼｯｸM-PRO" pitchFamily="50" charset="-128"/>
              </a:rPr>
              <a:t>が身につく</a:t>
            </a:r>
            <a:endParaRPr lang="en-US" altLang="ja-JP" b="1" dirty="0" smtClean="0">
              <a:solidFill>
                <a:schemeClr val="accent3">
                  <a:lumMod val="50000"/>
                </a:schemeClr>
              </a:solidFill>
              <a:latin typeface="HG丸ｺﾞｼｯｸM-PRO" pitchFamily="50" charset="-128"/>
              <a:ea typeface="HG丸ｺﾞｼｯｸM-PRO" pitchFamily="50" charset="-128"/>
            </a:endParaRPr>
          </a:p>
          <a:p>
            <a:pPr>
              <a:spcBef>
                <a:spcPts val="600"/>
              </a:spcBef>
            </a:pPr>
            <a:r>
              <a:rPr lang="ja-JP" altLang="en-US" sz="1400" dirty="0" smtClean="0">
                <a:latin typeface="HG丸ｺﾞｼｯｸM-PRO" pitchFamily="50" charset="-128"/>
                <a:ea typeface="HG丸ｺﾞｼｯｸM-PRO" pitchFamily="50" charset="-128"/>
              </a:rPr>
              <a:t>最前線の情報を第一線の専門家から学ぶだけでなく、自社・団体に持ち帰って活用できるような実践型ワークショップをおこなうことで、業種</a:t>
            </a:r>
            <a:r>
              <a:rPr lang="en-US" altLang="ja-JP" sz="1400" dirty="0" smtClean="0">
                <a:latin typeface="HG丸ｺﾞｼｯｸM-PRO" pitchFamily="50" charset="-128"/>
                <a:ea typeface="HG丸ｺﾞｼｯｸM-PRO" pitchFamily="50" charset="-128"/>
              </a:rPr>
              <a:t>/</a:t>
            </a:r>
            <a:r>
              <a:rPr lang="ja-JP" altLang="en-US" sz="1400" dirty="0" smtClean="0">
                <a:latin typeface="HG丸ｺﾞｼｯｸM-PRO" pitchFamily="50" charset="-128"/>
                <a:ea typeface="HG丸ｺﾞｼｯｸM-PRO" pitchFamily="50" charset="-128"/>
              </a:rPr>
              <a:t>セクターを超えて共に創る力はぐくむことができる（ファシリテーター：枝廣淳子）</a:t>
            </a:r>
            <a:r>
              <a:rPr lang="en-US" altLang="ja-JP" sz="1400" dirty="0" smtClean="0">
                <a:latin typeface="HG丸ｺﾞｼｯｸM-PRO" pitchFamily="50" charset="-128"/>
                <a:ea typeface="HG丸ｺﾞｼｯｸM-PRO" pitchFamily="50" charset="-128"/>
              </a:rPr>
              <a:t/>
            </a:r>
            <a:br>
              <a:rPr lang="en-US" altLang="ja-JP" sz="1400" dirty="0" smtClean="0">
                <a:latin typeface="HG丸ｺﾞｼｯｸM-PRO" pitchFamily="50" charset="-128"/>
                <a:ea typeface="HG丸ｺﾞｼｯｸM-PRO" pitchFamily="50" charset="-128"/>
              </a:rPr>
            </a:br>
            <a:endParaRPr lang="en-US" altLang="ja-JP" sz="1400" b="1" dirty="0" smtClean="0">
              <a:solidFill>
                <a:schemeClr val="accent3">
                  <a:lumMod val="50000"/>
                </a:schemeClr>
              </a:solidFill>
              <a:latin typeface="HG丸ｺﾞｼｯｸM-PRO" pitchFamily="50" charset="-128"/>
              <a:ea typeface="HG丸ｺﾞｼｯｸM-PRO" pitchFamily="50" charset="-128"/>
            </a:endParaRPr>
          </a:p>
          <a:p>
            <a:r>
              <a:rPr lang="en-US" altLang="ja-JP" b="1" dirty="0" smtClean="0">
                <a:latin typeface="HG丸ｺﾞｼｯｸM-PRO" pitchFamily="50" charset="-128"/>
                <a:ea typeface="HG丸ｺﾞｼｯｸM-PRO" pitchFamily="50" charset="-128"/>
              </a:rPr>
              <a:t>【</a:t>
            </a:r>
            <a:r>
              <a:rPr lang="ja-JP" altLang="en-US" b="1" dirty="0" smtClean="0">
                <a:latin typeface="HG丸ｺﾞｼｯｸM-PRO" pitchFamily="50" charset="-128"/>
                <a:ea typeface="HG丸ｺﾞｼｯｸM-PRO" pitchFamily="50" charset="-128"/>
              </a:rPr>
              <a:t>勉強会トピック</a:t>
            </a:r>
            <a:r>
              <a:rPr lang="en-US" altLang="ja-JP" b="1"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一例</a:t>
            </a:r>
            <a:endParaRPr lang="en-US" altLang="ja-JP" dirty="0" smtClean="0">
              <a:latin typeface="HG丸ｺﾞｼｯｸM-PRO" pitchFamily="50" charset="-128"/>
              <a:ea typeface="HG丸ｺﾞｼｯｸM-PRO" pitchFamily="50" charset="-128"/>
            </a:endParaRPr>
          </a:p>
          <a:p>
            <a:r>
              <a:rPr lang="ja-JP" altLang="en-US" sz="1400" dirty="0" smtClean="0">
                <a:latin typeface="HG丸ｺﾞｼｯｸM-PRO" pitchFamily="50" charset="-128"/>
                <a:ea typeface="HG丸ｺﾞｼｯｸM-PRO" pitchFamily="50" charset="-128"/>
              </a:rPr>
              <a:t>・温暖化最前線</a:t>
            </a:r>
            <a:endParaRPr lang="en-US" altLang="ja-JP" sz="1400" dirty="0" smtClean="0">
              <a:latin typeface="HG丸ｺﾞｼｯｸM-PRO" pitchFamily="50" charset="-128"/>
              <a:ea typeface="HG丸ｺﾞｼｯｸM-PRO" pitchFamily="50" charset="-128"/>
            </a:endParaRPr>
          </a:p>
          <a:p>
            <a:r>
              <a:rPr lang="ja-JP" altLang="en-US" sz="1400" dirty="0" smtClean="0">
                <a:latin typeface="HG丸ｺﾞｼｯｸM-PRO" pitchFamily="50" charset="-128"/>
                <a:ea typeface="HG丸ｺﾞｼｯｸM-PRO" pitchFamily="50" charset="-128"/>
              </a:rPr>
              <a:t>・エネルギー</a:t>
            </a:r>
            <a:endParaRPr lang="en-US" altLang="ja-JP" sz="1400" i="1" dirty="0" smtClean="0">
              <a:latin typeface="HG丸ｺﾞｼｯｸM-PRO" pitchFamily="50" charset="-128"/>
              <a:ea typeface="HG丸ｺﾞｼｯｸM-PRO" pitchFamily="50" charset="-128"/>
            </a:endParaRPr>
          </a:p>
          <a:p>
            <a:r>
              <a:rPr lang="ja-JP" altLang="en-US" sz="1400" i="1" dirty="0" smtClean="0">
                <a:latin typeface="HG丸ｺﾞｼｯｸM-PRO" pitchFamily="50" charset="-128"/>
                <a:ea typeface="HG丸ｺﾞｼｯｸM-PRO" pitchFamily="50" charset="-128"/>
              </a:rPr>
              <a:t>・環境・</a:t>
            </a:r>
            <a:r>
              <a:rPr lang="en-US" altLang="ja-JP" sz="1400" i="1" dirty="0" smtClean="0">
                <a:latin typeface="HG丸ｺﾞｼｯｸM-PRO" pitchFamily="50" charset="-128"/>
                <a:ea typeface="HG丸ｺﾞｼｯｸM-PRO" pitchFamily="50" charset="-128"/>
              </a:rPr>
              <a:t>CSR</a:t>
            </a:r>
            <a:r>
              <a:rPr lang="ja-JP" altLang="en-US" sz="1400" i="1" dirty="0" smtClean="0">
                <a:latin typeface="HG丸ｺﾞｼｯｸM-PRO" pitchFamily="50" charset="-128"/>
                <a:ea typeface="HG丸ｺﾞｼｯｸM-PRO" pitchFamily="50" charset="-128"/>
              </a:rPr>
              <a:t>コミュニケーション</a:t>
            </a:r>
            <a:endParaRPr lang="en-US" altLang="ja-JP" sz="1400" i="1" dirty="0" smtClean="0">
              <a:latin typeface="HG丸ｺﾞｼｯｸM-PRO" pitchFamily="50" charset="-128"/>
              <a:ea typeface="HG丸ｺﾞｼｯｸM-PRO" pitchFamily="50" charset="-128"/>
            </a:endParaRPr>
          </a:p>
          <a:p>
            <a:r>
              <a:rPr lang="ja-JP" altLang="en-US" sz="1400" dirty="0" smtClean="0">
                <a:latin typeface="HG丸ｺﾞｼｯｸM-PRO" pitchFamily="50" charset="-128"/>
                <a:ea typeface="HG丸ｺﾞｼｯｸM-PRO" pitchFamily="50" charset="-128"/>
              </a:rPr>
              <a:t>・環境・</a:t>
            </a:r>
            <a:r>
              <a:rPr lang="en-US" altLang="ja-JP" sz="1400" dirty="0" smtClean="0">
                <a:latin typeface="HG丸ｺﾞｼｯｸM-PRO" pitchFamily="50" charset="-128"/>
                <a:ea typeface="HG丸ｺﾞｼｯｸM-PRO" pitchFamily="50" charset="-128"/>
              </a:rPr>
              <a:t>CSR</a:t>
            </a:r>
            <a:r>
              <a:rPr lang="ja-JP" altLang="en-US" sz="1400" dirty="0" smtClean="0">
                <a:latin typeface="HG丸ｺﾞｼｯｸM-PRO" pitchFamily="50" charset="-128"/>
                <a:ea typeface="HG丸ｺﾞｼｯｸM-PRO" pitchFamily="50" charset="-128"/>
              </a:rPr>
              <a:t>報告書</a:t>
            </a:r>
            <a:endParaRPr lang="en-US" altLang="ja-JP" sz="1400" dirty="0" smtClean="0">
              <a:latin typeface="HG丸ｺﾞｼｯｸM-PRO" pitchFamily="50" charset="-128"/>
              <a:ea typeface="HG丸ｺﾞｼｯｸM-PRO" pitchFamily="50" charset="-128"/>
            </a:endParaRPr>
          </a:p>
          <a:p>
            <a:r>
              <a:rPr lang="ja-JP" altLang="en-US" sz="1400" dirty="0" smtClean="0">
                <a:latin typeface="HG丸ｺﾞｼｯｸM-PRO" pitchFamily="50" charset="-128"/>
                <a:ea typeface="HG丸ｺﾞｼｯｸM-PRO" pitchFamily="50" charset="-128"/>
              </a:rPr>
              <a:t>・水リスク</a:t>
            </a:r>
            <a:endParaRPr lang="en-US" altLang="ja-JP" sz="1400" dirty="0" smtClean="0">
              <a:latin typeface="HG丸ｺﾞｼｯｸM-PRO" pitchFamily="50" charset="-128"/>
              <a:ea typeface="HG丸ｺﾞｼｯｸM-PRO" pitchFamily="50" charset="-128"/>
            </a:endParaRPr>
          </a:p>
          <a:p>
            <a:r>
              <a:rPr lang="ja-JP" altLang="en-US" sz="1400" dirty="0" smtClean="0">
                <a:latin typeface="HG丸ｺﾞｼｯｸM-PRO" pitchFamily="50" charset="-128"/>
                <a:ea typeface="HG丸ｺﾞｼｯｸM-PRO" pitchFamily="50" charset="-128"/>
              </a:rPr>
              <a:t>・被災地支援活動</a:t>
            </a:r>
            <a:endParaRPr lang="en-US" altLang="ja-JP" sz="1400" dirty="0" smtClean="0">
              <a:latin typeface="HG丸ｺﾞｼｯｸM-PRO" pitchFamily="50" charset="-128"/>
              <a:ea typeface="HG丸ｺﾞｼｯｸM-PRO" pitchFamily="50" charset="-128"/>
            </a:endParaRPr>
          </a:p>
          <a:p>
            <a:r>
              <a:rPr lang="ja-JP" altLang="en-US" sz="1400" dirty="0" smtClean="0">
                <a:latin typeface="HG丸ｺﾞｼｯｸM-PRO" pitchFamily="50" charset="-128"/>
                <a:ea typeface="HG丸ｺﾞｼｯｸM-PRO" pitchFamily="50" charset="-128"/>
              </a:rPr>
              <a:t>・森林活動</a:t>
            </a:r>
            <a:endParaRPr lang="en-US" altLang="ja-JP" sz="1400" dirty="0" smtClean="0">
              <a:latin typeface="HG丸ｺﾞｼｯｸM-PRO" pitchFamily="50" charset="-128"/>
              <a:ea typeface="HG丸ｺﾞｼｯｸM-PRO" pitchFamily="50" charset="-128"/>
            </a:endParaRPr>
          </a:p>
          <a:p>
            <a:r>
              <a:rPr lang="ja-JP" altLang="en-US" sz="1400" dirty="0" smtClean="0">
                <a:latin typeface="HG丸ｺﾞｼｯｸM-PRO" pitchFamily="50" charset="-128"/>
                <a:ea typeface="HG丸ｺﾞｼｯｸM-PRO" pitchFamily="50" charset="-128"/>
              </a:rPr>
              <a:t>・</a:t>
            </a:r>
            <a:r>
              <a:rPr lang="en-US" altLang="ja-JP" sz="1400" dirty="0" smtClean="0">
                <a:latin typeface="HG丸ｺﾞｼｯｸM-PRO" pitchFamily="50" charset="-128"/>
                <a:ea typeface="HG丸ｺﾞｼｯｸM-PRO" pitchFamily="50" charset="-128"/>
              </a:rPr>
              <a:t>NGO/NGO</a:t>
            </a:r>
            <a:r>
              <a:rPr lang="ja-JP" altLang="en-US" sz="1400" dirty="0" smtClean="0">
                <a:latin typeface="HG丸ｺﾞｼｯｸM-PRO" pitchFamily="50" charset="-128"/>
                <a:ea typeface="HG丸ｺﾞｼｯｸM-PRO" pitchFamily="50" charset="-128"/>
              </a:rPr>
              <a:t>との連携・共創</a:t>
            </a:r>
            <a:endParaRPr lang="en-US" altLang="ja-JP" sz="1400" dirty="0" smtClean="0">
              <a:latin typeface="HG丸ｺﾞｼｯｸM-PRO" pitchFamily="50" charset="-128"/>
              <a:ea typeface="HG丸ｺﾞｼｯｸM-PRO" pitchFamily="50" charset="-128"/>
            </a:endParaRPr>
          </a:p>
          <a:p>
            <a:r>
              <a:rPr lang="ja-JP" altLang="en-US" sz="1400" dirty="0" smtClean="0">
                <a:latin typeface="HG丸ｺﾞｼｯｸM-PRO" pitchFamily="50" charset="-128"/>
                <a:ea typeface="HG丸ｺﾞｼｯｸM-PRO" pitchFamily="50" charset="-128"/>
              </a:rPr>
              <a:t>・夏の社会見学会＠非電化工房</a:t>
            </a:r>
            <a:endParaRPr lang="en-US" altLang="ja-JP" sz="1400" dirty="0" smtClean="0">
              <a:latin typeface="HG丸ｺﾞｼｯｸM-PRO" pitchFamily="50" charset="-128"/>
              <a:ea typeface="HG丸ｺﾞｼｯｸM-PRO" pitchFamily="50" charset="-128"/>
            </a:endParaRPr>
          </a:p>
          <a:p>
            <a:endParaRPr lang="en-US" altLang="ja-JP" sz="1400" dirty="0" smtClean="0">
              <a:latin typeface="HG丸ｺﾞｼｯｸM-PRO" pitchFamily="50" charset="-128"/>
              <a:ea typeface="HG丸ｺﾞｼｯｸM-PRO" pitchFamily="50" charset="-128"/>
            </a:endParaRPr>
          </a:p>
          <a:p>
            <a:r>
              <a:rPr lang="en-US" altLang="ja-JP" sz="1400" b="1" dirty="0" smtClean="0">
                <a:latin typeface="HG丸ｺﾞｼｯｸM-PRO" pitchFamily="50" charset="-128"/>
                <a:ea typeface="HG丸ｺﾞｼｯｸM-PRO" pitchFamily="50" charset="-128"/>
              </a:rPr>
              <a:t>【</a:t>
            </a:r>
            <a:r>
              <a:rPr lang="ja-JP" altLang="en-US" sz="1400" b="1" dirty="0" smtClean="0">
                <a:latin typeface="HG丸ｺﾞｼｯｸM-PRO" pitchFamily="50" charset="-128"/>
                <a:ea typeface="HG丸ｺﾞｼｯｸM-PRO" pitchFamily="50" charset="-128"/>
              </a:rPr>
              <a:t>年会費</a:t>
            </a:r>
            <a:r>
              <a:rPr lang="en-US" altLang="ja-JP" sz="1400" b="1" dirty="0" smtClean="0">
                <a:latin typeface="HG丸ｺﾞｼｯｸM-PRO" pitchFamily="50" charset="-128"/>
                <a:ea typeface="HG丸ｺﾞｼｯｸM-PRO" pitchFamily="50" charset="-128"/>
              </a:rPr>
              <a:t>】10</a:t>
            </a:r>
            <a:r>
              <a:rPr lang="ja-JP" altLang="en-US" sz="1400" b="1" dirty="0" smtClean="0">
                <a:latin typeface="HG丸ｺﾞｼｯｸM-PRO" pitchFamily="50" charset="-128"/>
                <a:ea typeface="HG丸ｺﾞｼｯｸM-PRO" pitchFamily="50" charset="-128"/>
              </a:rPr>
              <a:t>万円（税別）</a:t>
            </a:r>
            <a:endParaRPr lang="en-US" altLang="ja-JP" sz="1400" b="1" dirty="0" smtClean="0">
              <a:latin typeface="HG丸ｺﾞｼｯｸM-PRO" pitchFamily="50" charset="-128"/>
              <a:ea typeface="HG丸ｺﾞｼｯｸM-PRO" pitchFamily="50" charset="-128"/>
            </a:endParaRPr>
          </a:p>
          <a:p>
            <a:r>
              <a:rPr lang="ja-JP" altLang="en-US" sz="1050" dirty="0" smtClean="0">
                <a:latin typeface="HG丸ｺﾞｼｯｸM-PRO" pitchFamily="50" charset="-128"/>
                <a:ea typeface="HG丸ｺﾞｼｯｸM-PRO" pitchFamily="50" charset="-128"/>
              </a:rPr>
              <a:t>参加費は別途。詳細は事務局まで。</a:t>
            </a:r>
            <a:endParaRPr lang="en-US" altLang="ja-JP" sz="1050" dirty="0" smtClean="0">
              <a:latin typeface="HG丸ｺﾞｼｯｸM-PRO" pitchFamily="50" charset="-128"/>
              <a:ea typeface="HG丸ｺﾞｼｯｸM-PRO" pitchFamily="50" charset="-128"/>
            </a:endParaRPr>
          </a:p>
          <a:p>
            <a:endParaRPr lang="en-US" altLang="ja-JP" dirty="0" smtClean="0">
              <a:latin typeface="HG丸ｺﾞｼｯｸM-PRO" pitchFamily="50" charset="-128"/>
              <a:ea typeface="HG丸ｺﾞｼｯｸM-PRO" pitchFamily="50" charset="-128"/>
            </a:endParaRPr>
          </a:p>
          <a:p>
            <a:endParaRPr lang="en-US" altLang="ja-JP" dirty="0" smtClean="0">
              <a:latin typeface="HG丸ｺﾞｼｯｸM-PRO" pitchFamily="50" charset="-128"/>
              <a:ea typeface="HG丸ｺﾞｼｯｸM-PRO" pitchFamily="50" charset="-128"/>
            </a:endParaRPr>
          </a:p>
        </p:txBody>
      </p:sp>
      <p:pic>
        <p:nvPicPr>
          <p:cNvPr id="11" name="図 10" descr="DSC_0051_compressed.jpg"/>
          <p:cNvPicPr/>
          <p:nvPr/>
        </p:nvPicPr>
        <p:blipFill>
          <a:blip r:embed="rId4" cstate="email"/>
          <a:stretch>
            <a:fillRect/>
          </a:stretch>
        </p:blipFill>
        <p:spPr>
          <a:xfrm>
            <a:off x="3575736" y="3870904"/>
            <a:ext cx="2444064" cy="1618761"/>
          </a:xfrm>
          <a:prstGeom prst="rect">
            <a:avLst/>
          </a:prstGeom>
          <a:ln>
            <a:noFill/>
          </a:ln>
          <a:effectLst>
            <a:softEdge rad="112500"/>
          </a:effectLst>
        </p:spPr>
      </p:pic>
      <p:sp>
        <p:nvSpPr>
          <p:cNvPr id="12" name="円/楕円 11"/>
          <p:cNvSpPr/>
          <p:nvPr/>
        </p:nvSpPr>
        <p:spPr>
          <a:xfrm>
            <a:off x="3041403" y="5945187"/>
            <a:ext cx="3511797" cy="822325"/>
          </a:xfrm>
          <a:prstGeom prst="ellipse">
            <a:avLst/>
          </a:prstGeom>
          <a:solidFill>
            <a:schemeClr val="accent3">
              <a:lumMod val="75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latin typeface="HG丸ｺﾞｼｯｸM-PRO" pitchFamily="50" charset="-128"/>
                <a:ea typeface="HG丸ｺﾞｼｯｸM-PRO" pitchFamily="50" charset="-128"/>
              </a:rPr>
              <a:t>オブザーバー制度も</a:t>
            </a:r>
            <a:r>
              <a:rPr kumimoji="1" lang="en-US" altLang="ja-JP" dirty="0" smtClean="0">
                <a:latin typeface="HG丸ｺﾞｼｯｸM-PRO" pitchFamily="50" charset="-128"/>
                <a:ea typeface="HG丸ｺﾞｼｯｸM-PRO" pitchFamily="50" charset="-128"/>
              </a:rPr>
              <a:t/>
            </a:r>
            <a:br>
              <a:rPr kumimoji="1" lang="en-US" altLang="ja-JP" dirty="0" smtClean="0">
                <a:latin typeface="HG丸ｺﾞｼｯｸM-PRO" pitchFamily="50" charset="-128"/>
                <a:ea typeface="HG丸ｺﾞｼｯｸM-PRO" pitchFamily="50" charset="-128"/>
              </a:rPr>
            </a:br>
            <a:r>
              <a:rPr kumimoji="1" lang="ja-JP" altLang="en-US" dirty="0" smtClean="0">
                <a:latin typeface="HG丸ｺﾞｼｯｸM-PRO" pitchFamily="50" charset="-128"/>
                <a:ea typeface="HG丸ｺﾞｼｯｸM-PRO" pitchFamily="50" charset="-128"/>
              </a:rPr>
              <a:t>あります。</a:t>
            </a:r>
            <a:endParaRPr kumimoji="1" lang="ja-JP" altLang="en-US"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66128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9234"/>
            <a:ext cx="8229600" cy="1143000"/>
          </a:xfrm>
        </p:spPr>
        <p:style>
          <a:lnRef idx="1">
            <a:schemeClr val="accent3"/>
          </a:lnRef>
          <a:fillRef idx="2">
            <a:schemeClr val="accent3"/>
          </a:fillRef>
          <a:effectRef idx="1">
            <a:schemeClr val="accent3"/>
          </a:effectRef>
          <a:fontRef idx="minor">
            <a:schemeClr val="dk1"/>
          </a:fontRef>
        </p:style>
        <p:txBody>
          <a:bodyPr>
            <a:noAutofit/>
          </a:bodyPr>
          <a:lstStyle/>
          <a:p>
            <a:r>
              <a:rPr lang="ja-JP" altLang="en-US" sz="3200" dirty="0" smtClean="0"/>
              <a:t/>
            </a:r>
            <a:br>
              <a:rPr lang="ja-JP" altLang="en-US" sz="3200" dirty="0" smtClean="0"/>
            </a:br>
            <a:r>
              <a:rPr lang="ja-JP" altLang="en-US" sz="3200" dirty="0" smtClean="0"/>
              <a:t>企業・団体パートナーフォーラム</a:t>
            </a:r>
            <a:r>
              <a:rPr lang="en-US" altLang="ja-JP" sz="3200" dirty="0" smtClean="0"/>
              <a:t/>
            </a:r>
            <a:br>
              <a:rPr lang="en-US" altLang="ja-JP" sz="3200" dirty="0" smtClean="0"/>
            </a:br>
            <a:r>
              <a:rPr lang="ja-JP" altLang="en-US" sz="3200" dirty="0" smtClean="0"/>
              <a:t>～相談タイム～</a:t>
            </a:r>
            <a:r>
              <a:rPr lang="ja-JP" altLang="en-US" sz="3200" dirty="0" smtClean="0">
                <a:effectLst>
                  <a:outerShdw blurRad="38100" dist="38100" dir="2700000" algn="tl">
                    <a:srgbClr val="000000">
                      <a:alpha val="43137"/>
                    </a:srgbClr>
                  </a:outerShdw>
                </a:effectLst>
              </a:rPr>
              <a:t/>
            </a:r>
            <a:br>
              <a:rPr lang="ja-JP" altLang="en-US" sz="3200" dirty="0" smtClean="0">
                <a:effectLst>
                  <a:outerShdw blurRad="38100" dist="38100" dir="2700000" algn="tl">
                    <a:srgbClr val="000000">
                      <a:alpha val="43137"/>
                    </a:srgbClr>
                  </a:outerShdw>
                </a:effectLst>
              </a:rPr>
            </a:br>
            <a:endParaRPr kumimoji="1" lang="ja-JP" altLang="en-US" sz="3200" dirty="0">
              <a:effectLst>
                <a:outerShdw blurRad="38100" dist="38100" dir="2700000" algn="tl">
                  <a:srgbClr val="000000">
                    <a:alpha val="43137"/>
                  </a:srgbClr>
                </a:outerShdw>
              </a:effectLst>
            </a:endParaRPr>
          </a:p>
        </p:txBody>
      </p:sp>
      <p:sp>
        <p:nvSpPr>
          <p:cNvPr id="7" name="正方形/長方形 6"/>
          <p:cNvSpPr/>
          <p:nvPr/>
        </p:nvSpPr>
        <p:spPr>
          <a:xfrm>
            <a:off x="74007" y="116632"/>
            <a:ext cx="3748142"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対話・共創活動事例（企業・</a:t>
            </a:r>
            <a:r>
              <a:rPr lang="en-US" altLang="ja-JP" dirty="0" smtClean="0">
                <a:solidFill>
                  <a:prstClr val="black"/>
                </a:solidFill>
              </a:rPr>
              <a:t>NGO</a:t>
            </a:r>
            <a:r>
              <a:rPr lang="ja-JP" altLang="en-US" dirty="0" smtClean="0">
                <a:solidFill>
                  <a:prstClr val="black"/>
                </a:solidFill>
              </a:rPr>
              <a:t>）</a:t>
            </a:r>
            <a:r>
              <a:rPr lang="en-US" altLang="ja-JP" dirty="0" smtClean="0">
                <a:solidFill>
                  <a:prstClr val="black"/>
                </a:solidFill>
              </a:rPr>
              <a:t>】</a:t>
            </a:r>
            <a:endParaRPr lang="ja-JP" altLang="en-US" dirty="0">
              <a:solidFill>
                <a:prstClr val="black"/>
              </a:solidFill>
            </a:endParaRPr>
          </a:p>
        </p:txBody>
      </p:sp>
      <p:sp>
        <p:nvSpPr>
          <p:cNvPr id="8" name="コンテンツ プレースホルダ 2"/>
          <p:cNvSpPr>
            <a:spLocks noGrp="1"/>
          </p:cNvSpPr>
          <p:nvPr>
            <p:ph idx="1"/>
          </p:nvPr>
        </p:nvSpPr>
        <p:spPr>
          <a:xfrm>
            <a:off x="8781" y="1800225"/>
            <a:ext cx="4591639" cy="2564320"/>
          </a:xfrm>
        </p:spPr>
        <p:txBody>
          <a:bodyPr>
            <a:noAutofit/>
          </a:bodyPr>
          <a:lstStyle/>
          <a:p>
            <a:pPr marL="0" indent="0">
              <a:buNone/>
            </a:pPr>
            <a:r>
              <a:rPr lang="en-US" altLang="ja-JP" sz="1400" dirty="0" smtClean="0">
                <a:latin typeface="HG丸ｺﾞｼｯｸM-PRO" pitchFamily="50" charset="-128"/>
                <a:ea typeface="HG丸ｺﾞｼｯｸM-PRO" pitchFamily="50" charset="-128"/>
              </a:rPr>
              <a:t>【</a:t>
            </a:r>
            <a:r>
              <a:rPr lang="ja-JP" altLang="en-US" sz="1400" dirty="0" smtClean="0">
                <a:latin typeface="HG丸ｺﾞｼｯｸM-PRO" pitchFamily="50" charset="-128"/>
                <a:ea typeface="HG丸ｺﾞｼｯｸM-PRO" pitchFamily="50" charset="-128"/>
              </a:rPr>
              <a:t>相談タイムとは</a:t>
            </a:r>
            <a:r>
              <a:rPr lang="en-US" altLang="ja-JP" sz="1400" dirty="0" smtClean="0">
                <a:latin typeface="HG丸ｺﾞｼｯｸM-PRO" pitchFamily="50" charset="-128"/>
                <a:ea typeface="HG丸ｺﾞｼｯｸM-PRO" pitchFamily="50" charset="-128"/>
              </a:rPr>
              <a:t>】</a:t>
            </a:r>
          </a:p>
          <a:p>
            <a:pPr marL="0" indent="0">
              <a:buNone/>
            </a:pPr>
            <a:r>
              <a:rPr lang="ja-JP" altLang="en-US" sz="1400" dirty="0" smtClean="0">
                <a:latin typeface="HG丸ｺﾞｼｯｸM-PRO" pitchFamily="50" charset="-128"/>
                <a:ea typeface="HG丸ｺﾞｼｯｸM-PRO" pitchFamily="50" charset="-128"/>
              </a:rPr>
              <a:t>企業・団体が悩んでいること、思っているコトを</a:t>
            </a:r>
            <a:r>
              <a:rPr lang="en-US" altLang="ja-JP" sz="1400" dirty="0" smtClean="0">
                <a:latin typeface="HG丸ｺﾞｼｯｸM-PRO" pitchFamily="50" charset="-128"/>
                <a:ea typeface="HG丸ｺﾞｼｯｸM-PRO" pitchFamily="50" charset="-128"/>
              </a:rPr>
              <a:t>5</a:t>
            </a:r>
            <a:r>
              <a:rPr lang="ja-JP" altLang="en-US" sz="1400" dirty="0" smtClean="0">
                <a:latin typeface="HG丸ｺﾞｼｯｸM-PRO" pitchFamily="50" charset="-128"/>
                <a:ea typeface="HG丸ｺﾞｼｯｸM-PRO" pitchFamily="50" charset="-128"/>
              </a:rPr>
              <a:t>分でプレゼンし、</a:t>
            </a:r>
            <a:r>
              <a:rPr lang="en-US" altLang="ja-JP" sz="1400" dirty="0" smtClean="0">
                <a:latin typeface="HG丸ｺﾞｼｯｸM-PRO" pitchFamily="50" charset="-128"/>
                <a:ea typeface="HG丸ｺﾞｼｯｸM-PRO" pitchFamily="50" charset="-128"/>
              </a:rPr>
              <a:t>10</a:t>
            </a:r>
            <a:r>
              <a:rPr lang="ja-JP" altLang="en-US" sz="1400" dirty="0" smtClean="0">
                <a:latin typeface="HG丸ｺﾞｼｯｸM-PRO" pitchFamily="50" charset="-128"/>
                <a:ea typeface="HG丸ｺﾞｼｯｸM-PRO" pitchFamily="50" charset="-128"/>
              </a:rPr>
              <a:t>分で各グループでアイデアやヒントを出し合い、発表者へフィードバック。知恵を出し合って協力するとともに、異業種の問題を考えることで発想力や創造力を鍛える</a:t>
            </a:r>
            <a:endParaRPr lang="en-US" altLang="ja-JP" sz="1400" dirty="0" smtClean="0">
              <a:latin typeface="HG丸ｺﾞｼｯｸM-PRO" pitchFamily="50" charset="-128"/>
              <a:ea typeface="HG丸ｺﾞｼｯｸM-PRO" pitchFamily="50" charset="-128"/>
            </a:endParaRPr>
          </a:p>
          <a:p>
            <a:pPr marL="0" indent="0">
              <a:buNone/>
            </a:pPr>
            <a:r>
              <a:rPr lang="en-US" altLang="ja-JP" sz="1400" dirty="0" smtClean="0">
                <a:latin typeface="HG丸ｺﾞｼｯｸM-PRO" pitchFamily="50" charset="-128"/>
                <a:ea typeface="HG丸ｺﾞｼｯｸM-PRO" pitchFamily="50" charset="-128"/>
              </a:rPr>
              <a:t>【</a:t>
            </a:r>
            <a:r>
              <a:rPr lang="ja-JP" altLang="en-US" sz="1400" dirty="0" smtClean="0">
                <a:latin typeface="HG丸ｺﾞｼｯｸM-PRO" pitchFamily="50" charset="-128"/>
                <a:ea typeface="HG丸ｺﾞｼｯｸM-PRO" pitchFamily="50" charset="-128"/>
              </a:rPr>
              <a:t>ファシリテーター</a:t>
            </a:r>
            <a:r>
              <a:rPr lang="en-US" altLang="ja-JP" sz="1400" dirty="0" smtClean="0">
                <a:latin typeface="HG丸ｺﾞｼｯｸM-PRO" pitchFamily="50" charset="-128"/>
                <a:ea typeface="HG丸ｺﾞｼｯｸM-PRO" pitchFamily="50" charset="-128"/>
              </a:rPr>
              <a:t>】</a:t>
            </a:r>
            <a:r>
              <a:rPr lang="ja-JP" altLang="en-US" sz="1400" dirty="0" smtClean="0">
                <a:latin typeface="HG丸ｺﾞｼｯｸM-PRO" pitchFamily="50" charset="-128"/>
                <a:ea typeface="HG丸ｺﾞｼｯｸM-PRO" pitchFamily="50" charset="-128"/>
              </a:rPr>
              <a:t>枝廣淳子</a:t>
            </a:r>
            <a:endParaRPr lang="en-US" altLang="ja-JP" sz="1400" dirty="0" smtClean="0">
              <a:latin typeface="HG丸ｺﾞｼｯｸM-PRO" pitchFamily="50" charset="-128"/>
              <a:ea typeface="HG丸ｺﾞｼｯｸM-PRO" pitchFamily="50" charset="-128"/>
            </a:endParaRPr>
          </a:p>
          <a:p>
            <a:pPr marL="0" indent="0">
              <a:buNone/>
            </a:pPr>
            <a:endParaRPr lang="en-US" altLang="ja-JP" sz="1400" dirty="0" smtClean="0">
              <a:latin typeface="+mj-ea"/>
              <a:ea typeface="+mj-ea"/>
            </a:endParaRPr>
          </a:p>
          <a:p>
            <a:pPr marL="0" indent="0">
              <a:buNone/>
            </a:pPr>
            <a:endParaRPr lang="en-US" altLang="ja-JP" sz="1400" dirty="0" smtClean="0">
              <a:latin typeface="+mj-ea"/>
              <a:ea typeface="+mj-ea"/>
            </a:endParaRPr>
          </a:p>
          <a:p>
            <a:endParaRPr lang="en-US" altLang="ja-JP" sz="1400" dirty="0" smtClean="0">
              <a:latin typeface="+mj-ea"/>
              <a:ea typeface="+mj-ea"/>
            </a:endParaRPr>
          </a:p>
          <a:p>
            <a:endParaRPr kumimoji="1" lang="ja-JP" altLang="en-US" sz="1400" dirty="0">
              <a:latin typeface="+mj-ea"/>
              <a:ea typeface="+mj-ea"/>
            </a:endParaRPr>
          </a:p>
        </p:txBody>
      </p:sp>
      <p:pic>
        <p:nvPicPr>
          <p:cNvPr id="1026" name="Picture 2" descr="\\Lan-folder2\Share\e's\日刊温暖化新聞\★フォーラム\2012.08.27【21】エネルギー（村上さん）＠東京海上\写真\一度圧縮済み\DSC_0308_compressed.jpg"/>
          <p:cNvPicPr>
            <a:picLocks noChangeAspect="1" noChangeArrowheads="1"/>
          </p:cNvPicPr>
          <p:nvPr/>
        </p:nvPicPr>
        <p:blipFill>
          <a:blip r:embed="rId3" cstate="email"/>
          <a:srcRect/>
          <a:stretch>
            <a:fillRect/>
          </a:stretch>
        </p:blipFill>
        <p:spPr bwMode="auto">
          <a:xfrm>
            <a:off x="-16516350" y="-12315825"/>
            <a:ext cx="4693920" cy="3108960"/>
          </a:xfrm>
          <a:prstGeom prst="rect">
            <a:avLst/>
          </a:prstGeom>
          <a:noFill/>
        </p:spPr>
      </p:pic>
      <p:pic>
        <p:nvPicPr>
          <p:cNvPr id="10" name="図 9" descr="DSC_0308_compressed.jpg"/>
          <p:cNvPicPr>
            <a:picLocks noChangeAspect="1"/>
          </p:cNvPicPr>
          <p:nvPr/>
        </p:nvPicPr>
        <p:blipFill>
          <a:blip r:embed="rId4" cstate="email"/>
          <a:stretch>
            <a:fillRect/>
          </a:stretch>
        </p:blipFill>
        <p:spPr>
          <a:xfrm>
            <a:off x="4762500" y="1866900"/>
            <a:ext cx="4062179" cy="2690535"/>
          </a:xfrm>
          <a:prstGeom prst="rect">
            <a:avLst/>
          </a:prstGeom>
        </p:spPr>
      </p:pic>
      <p:pic>
        <p:nvPicPr>
          <p:cNvPr id="12" name="図 11" descr="DSC_0387_compressed.jpg"/>
          <p:cNvPicPr>
            <a:picLocks noChangeAspect="1"/>
          </p:cNvPicPr>
          <p:nvPr/>
        </p:nvPicPr>
        <p:blipFill>
          <a:blip r:embed="rId5" cstate="email"/>
          <a:stretch>
            <a:fillRect/>
          </a:stretch>
        </p:blipFill>
        <p:spPr>
          <a:xfrm>
            <a:off x="6553200" y="5164750"/>
            <a:ext cx="2377602" cy="1574776"/>
          </a:xfrm>
          <a:prstGeom prst="rect">
            <a:avLst/>
          </a:prstGeom>
        </p:spPr>
      </p:pic>
      <p:sp>
        <p:nvSpPr>
          <p:cNvPr id="14" name="角丸四角形 13"/>
          <p:cNvSpPr/>
          <p:nvPr/>
        </p:nvSpPr>
        <p:spPr>
          <a:xfrm>
            <a:off x="8781" y="3579105"/>
            <a:ext cx="4546290" cy="3160421"/>
          </a:xfrm>
          <a:prstGeom prst="roundRect">
            <a:avLst>
              <a:gd name="adj" fmla="val 1204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ltLang="ja-JP" sz="1200" dirty="0" smtClean="0">
              <a:solidFill>
                <a:prstClr val="black"/>
              </a:solidFill>
            </a:endParaRPr>
          </a:p>
          <a:p>
            <a:pPr algn="ctr" defTabSz="457200"/>
            <a:endParaRPr lang="en-US" altLang="ja-JP" sz="1200" dirty="0" smtClean="0">
              <a:solidFill>
                <a:prstClr val="black"/>
              </a:solidFill>
            </a:endParaRPr>
          </a:p>
          <a:p>
            <a:pPr algn="ctr" defTabSz="457200"/>
            <a:endParaRPr lang="en-US" altLang="ja-JP" sz="1200" dirty="0" smtClean="0">
              <a:solidFill>
                <a:prstClr val="black"/>
              </a:solidFill>
            </a:endParaRPr>
          </a:p>
          <a:p>
            <a:pPr algn="ctr" defTabSz="457200"/>
            <a:r>
              <a:rPr lang="ja-JP" altLang="en-US" sz="1600" dirty="0" smtClean="0">
                <a:solidFill>
                  <a:prstClr val="black"/>
                </a:solidFill>
                <a:latin typeface="HG丸ｺﾞｼｯｸM-PRO" pitchFamily="50" charset="-128"/>
                <a:ea typeface="HG丸ｺﾞｼｯｸM-PRO" pitchFamily="50" charset="-128"/>
              </a:rPr>
              <a:t>ペレットストーブは３台中２台はわざわざ　各家庭にデモ用ストーブをもっていき、２日間ぐらいレンタルで使用してもらってからの契約になりまし た。壁に穴は開けられないので、窓などから排気管を出させてもらっての使用になります。とても手間がかかりますが、納得してからの契約になりました。この 案は、温暖化新聞の皆さんから頂いた意見にあったのを試してみました。ありがとうございます。</a:t>
            </a:r>
            <a:endParaRPr lang="ja-JP" altLang="en-US" sz="1600" dirty="0">
              <a:solidFill>
                <a:prstClr val="black"/>
              </a:solidFill>
              <a:latin typeface="HG丸ｺﾞｼｯｸM-PRO" pitchFamily="50" charset="-128"/>
              <a:ea typeface="HG丸ｺﾞｼｯｸM-PRO" pitchFamily="50" charset="-128"/>
            </a:endParaRPr>
          </a:p>
        </p:txBody>
      </p:sp>
      <p:sp>
        <p:nvSpPr>
          <p:cNvPr id="15" name="テキスト ボックス 14"/>
          <p:cNvSpPr txBox="1"/>
          <p:nvPr/>
        </p:nvSpPr>
        <p:spPr>
          <a:xfrm>
            <a:off x="531376" y="3706761"/>
            <a:ext cx="3706237" cy="523220"/>
          </a:xfrm>
          <a:prstGeom prst="rect">
            <a:avLst/>
          </a:prstGeom>
          <a:noFill/>
        </p:spPr>
        <p:txBody>
          <a:bodyPr wrap="square" rtlCol="0">
            <a:spAutoFit/>
          </a:bodyPr>
          <a:lstStyle/>
          <a:p>
            <a:pPr algn="ctr" defTabSz="457200"/>
            <a:r>
              <a:rPr lang="ja-JP" altLang="en-US" sz="1400" b="1" i="1" dirty="0" smtClean="0">
                <a:solidFill>
                  <a:prstClr val="black"/>
                </a:solidFill>
                <a:latin typeface="HG丸ｺﾞｼｯｸM-PRO" pitchFamily="50" charset="-128"/>
                <a:ea typeface="HG丸ｺﾞｼｯｸM-PRO" pitchFamily="50" charset="-128"/>
              </a:rPr>
              <a:t>～ペレットストーブについて</a:t>
            </a:r>
            <a:endParaRPr lang="en-US" altLang="ja-JP" sz="1400" b="1" i="1" dirty="0" smtClean="0">
              <a:solidFill>
                <a:prstClr val="black"/>
              </a:solidFill>
              <a:latin typeface="HG丸ｺﾞｼｯｸM-PRO" pitchFamily="50" charset="-128"/>
              <a:ea typeface="HG丸ｺﾞｼｯｸM-PRO" pitchFamily="50" charset="-128"/>
            </a:endParaRPr>
          </a:p>
          <a:p>
            <a:pPr algn="ctr" defTabSz="457200"/>
            <a:r>
              <a:rPr lang="ja-JP" altLang="en-US" sz="1400" b="1" i="1" dirty="0" smtClean="0">
                <a:solidFill>
                  <a:prstClr val="black"/>
                </a:solidFill>
                <a:latin typeface="HG丸ｺﾞｼｯｸM-PRO" pitchFamily="50" charset="-128"/>
                <a:ea typeface="HG丸ｺﾞｼｯｸM-PRO" pitchFamily="50" charset="-128"/>
              </a:rPr>
              <a:t>相談されたパートナーさんの声～</a:t>
            </a:r>
            <a:endParaRPr lang="ja-JP" altLang="en-US" sz="1400" b="1" i="1" dirty="0">
              <a:solidFill>
                <a:prstClr val="black"/>
              </a:solidFill>
              <a:latin typeface="HG丸ｺﾞｼｯｸM-PRO" pitchFamily="50" charset="-128"/>
              <a:ea typeface="HG丸ｺﾞｼｯｸM-PRO" pitchFamily="50" charset="-128"/>
            </a:endParaRPr>
          </a:p>
        </p:txBody>
      </p:sp>
      <p:pic>
        <p:nvPicPr>
          <p:cNvPr id="11" name="図 10" descr="DSC_0490_compressed.jpg"/>
          <p:cNvPicPr>
            <a:picLocks noChangeAspect="1"/>
          </p:cNvPicPr>
          <p:nvPr/>
        </p:nvPicPr>
        <p:blipFill>
          <a:blip r:embed="rId6" cstate="email"/>
          <a:stretch>
            <a:fillRect/>
          </a:stretch>
        </p:blipFill>
        <p:spPr>
          <a:xfrm>
            <a:off x="4645768" y="4799625"/>
            <a:ext cx="2350348" cy="1556725"/>
          </a:xfrm>
          <a:prstGeom prst="rect">
            <a:avLst/>
          </a:prstGeom>
        </p:spPr>
      </p:pic>
      <p:sp>
        <p:nvSpPr>
          <p:cNvPr id="16" name="円形吹き出し 15"/>
          <p:cNvSpPr/>
          <p:nvPr/>
        </p:nvSpPr>
        <p:spPr>
          <a:xfrm>
            <a:off x="4762500" y="1866900"/>
            <a:ext cx="1957789" cy="1162739"/>
          </a:xfrm>
          <a:prstGeom prst="wedgeEllipseCallout">
            <a:avLst>
              <a:gd name="adj1" fmla="val 6177"/>
              <a:gd name="adj2" fmla="val 71028"/>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ja-JP" altLang="en-US" sz="1050" b="1" dirty="0" smtClean="0">
                <a:solidFill>
                  <a:prstClr val="white"/>
                </a:solidFill>
                <a:latin typeface="HG丸ｺﾞｼｯｸM-PRO" pitchFamily="50" charset="-128"/>
                <a:ea typeface="HG丸ｺﾞｼｯｸM-PRO" pitchFamily="50" charset="-128"/>
              </a:rPr>
              <a:t>木質ペレットのストーブを燃料とセットで地域に広めるにはどうしたらよいでしょう？</a:t>
            </a:r>
            <a:endParaRPr lang="ja-JP" altLang="en-US" sz="1050" b="1" dirty="0">
              <a:solidFill>
                <a:prstClr val="white"/>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8918104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83394"/>
            <a:ext cx="8229600" cy="1143000"/>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ja-JP" altLang="en-US" sz="3200" dirty="0" smtClean="0">
                <a:solidFill>
                  <a:schemeClr val="dk1"/>
                </a:solidFill>
                <a:latin typeface="+mn-lt"/>
                <a:ea typeface="+mn-ea"/>
                <a:cs typeface="+mn-cs"/>
              </a:rPr>
              <a:t>高知県さま（参加の理由）</a:t>
            </a:r>
          </a:p>
        </p:txBody>
      </p:sp>
      <p:sp>
        <p:nvSpPr>
          <p:cNvPr id="3" name="コンテンツ プレースホルダ 2"/>
          <p:cNvSpPr>
            <a:spLocks noGrp="1"/>
          </p:cNvSpPr>
          <p:nvPr>
            <p:ph idx="1"/>
          </p:nvPr>
        </p:nvSpPr>
        <p:spPr>
          <a:xfrm>
            <a:off x="457200" y="1949245"/>
            <a:ext cx="8229600" cy="3570888"/>
          </a:xfrm>
        </p:spPr>
        <p:txBody>
          <a:bodyPr>
            <a:normAutofit fontScale="25000" lnSpcReduction="20000"/>
          </a:bodyPr>
          <a:lstStyle/>
          <a:p>
            <a:pPr>
              <a:buNone/>
            </a:pPr>
            <a:r>
              <a:rPr lang="en-US" altLang="ja-JP" sz="5600" dirty="0" smtClean="0">
                <a:latin typeface="HG丸ｺﾞｼｯｸM-PRO" pitchFamily="50" charset="-128"/>
                <a:ea typeface="HG丸ｺﾞｼｯｸM-PRO" pitchFamily="50" charset="-128"/>
              </a:rPr>
              <a:t>【</a:t>
            </a:r>
            <a:r>
              <a:rPr lang="ja-JP" altLang="en-US" sz="5600" dirty="0" smtClean="0">
                <a:latin typeface="HG丸ｺﾞｼｯｸM-PRO" pitchFamily="50" charset="-128"/>
                <a:ea typeface="HG丸ｺﾞｼｯｸM-PRO" pitchFamily="50" charset="-128"/>
              </a:rPr>
              <a:t>参加するきっかけ</a:t>
            </a:r>
            <a:r>
              <a:rPr lang="en-US" altLang="ja-JP" sz="5600" dirty="0" smtClean="0">
                <a:latin typeface="HG丸ｺﾞｼｯｸM-PRO" pitchFamily="50" charset="-128"/>
                <a:ea typeface="HG丸ｺﾞｼｯｸM-PRO" pitchFamily="50" charset="-128"/>
              </a:rPr>
              <a:t>】</a:t>
            </a:r>
          </a:p>
          <a:p>
            <a:pPr marL="0" indent="0">
              <a:lnSpc>
                <a:spcPct val="170000"/>
              </a:lnSpc>
              <a:buNone/>
            </a:pPr>
            <a:r>
              <a:rPr lang="ja-JP" altLang="en-US" sz="5600" dirty="0" smtClean="0">
                <a:latin typeface="HG丸ｺﾞｼｯｸM-PRO" pitchFamily="50" charset="-128"/>
                <a:ea typeface="HG丸ｺﾞｼｯｸM-PRO" pitchFamily="50" charset="-128"/>
              </a:rPr>
              <a:t>協働の森フォーラムの講師等でイーズと知り合う。首都圏を中心に環境</a:t>
            </a:r>
            <a:r>
              <a:rPr lang="en-US" altLang="ja-JP" sz="5600" dirty="0" smtClean="0">
                <a:latin typeface="HG丸ｺﾞｼｯｸM-PRO" pitchFamily="50" charset="-128"/>
                <a:ea typeface="HG丸ｺﾞｼｯｸM-PRO" pitchFamily="50" charset="-128"/>
              </a:rPr>
              <a:t>CSR</a:t>
            </a:r>
            <a:r>
              <a:rPr lang="ja-JP" altLang="en-US" sz="5600" dirty="0" smtClean="0">
                <a:latin typeface="HG丸ｺﾞｼｯｸM-PRO" pitchFamily="50" charset="-128"/>
                <a:ea typeface="HG丸ｺﾞｼｯｸM-PRO" pitchFamily="50" charset="-128"/>
              </a:rPr>
              <a:t>に先進的に取り組む企業がパートナーとして多数在籍していたため、</a:t>
            </a:r>
            <a:endParaRPr lang="en-US" altLang="ja-JP" sz="5600" dirty="0" smtClean="0">
              <a:latin typeface="HG丸ｺﾞｼｯｸM-PRO" pitchFamily="50" charset="-128"/>
              <a:ea typeface="HG丸ｺﾞｼｯｸM-PRO" pitchFamily="50" charset="-128"/>
            </a:endParaRPr>
          </a:p>
          <a:p>
            <a:pPr marL="0" indent="0">
              <a:lnSpc>
                <a:spcPct val="170000"/>
              </a:lnSpc>
              <a:buNone/>
            </a:pPr>
            <a:endParaRPr lang="en-US" altLang="ja-JP" dirty="0" smtClean="0">
              <a:latin typeface="HG丸ｺﾞｼｯｸM-PRO" pitchFamily="50" charset="-128"/>
              <a:ea typeface="HG丸ｺﾞｼｯｸM-PRO" pitchFamily="50" charset="-128"/>
            </a:endParaRPr>
          </a:p>
          <a:p>
            <a:pPr marL="400050" lvl="1" indent="0">
              <a:lnSpc>
                <a:spcPct val="170000"/>
              </a:lnSpc>
              <a:buNone/>
            </a:pPr>
            <a:r>
              <a:rPr lang="ja-JP" altLang="en-US" sz="7300" b="1" dirty="0" smtClean="0">
                <a:latin typeface="HG丸ｺﾞｼｯｸM-PRO" pitchFamily="50" charset="-128"/>
                <a:ea typeface="HG丸ｺﾞｼｯｸM-PRO" pitchFamily="50" charset="-128"/>
              </a:rPr>
              <a:t>－定期的な情報交換や最新情報の収集ができる</a:t>
            </a:r>
            <a:endParaRPr lang="en-US" altLang="ja-JP" sz="7300" b="1" dirty="0" smtClean="0">
              <a:latin typeface="HG丸ｺﾞｼｯｸM-PRO" pitchFamily="50" charset="-128"/>
              <a:ea typeface="HG丸ｺﾞｼｯｸM-PRO" pitchFamily="50" charset="-128"/>
            </a:endParaRPr>
          </a:p>
          <a:p>
            <a:pPr marL="400050" lvl="1" indent="0">
              <a:lnSpc>
                <a:spcPct val="170000"/>
              </a:lnSpc>
              <a:buNone/>
            </a:pPr>
            <a:r>
              <a:rPr lang="ja-JP" altLang="en-US" sz="7300" b="1" dirty="0" smtClean="0">
                <a:latin typeface="HG丸ｺﾞｼｯｸM-PRO" pitchFamily="50" charset="-128"/>
                <a:ea typeface="HG丸ｺﾞｼｯｸM-PRO" pitchFamily="50" charset="-128"/>
              </a:rPr>
              <a:t>－県施策への反映・情報提供による高知県の</a:t>
            </a:r>
            <a:r>
              <a:rPr lang="en-US" altLang="ja-JP" sz="7300" b="1" dirty="0" smtClean="0">
                <a:latin typeface="HG丸ｺﾞｼｯｸM-PRO" pitchFamily="50" charset="-128"/>
                <a:ea typeface="HG丸ｺﾞｼｯｸM-PRO" pitchFamily="50" charset="-128"/>
              </a:rPr>
              <a:t>PR</a:t>
            </a:r>
            <a:r>
              <a:rPr lang="ja-JP" altLang="en-US" sz="7300" b="1" dirty="0" smtClean="0">
                <a:latin typeface="HG丸ｺﾞｼｯｸM-PRO" pitchFamily="50" charset="-128"/>
                <a:ea typeface="HG丸ｺﾞｼｯｸM-PRO" pitchFamily="50" charset="-128"/>
              </a:rPr>
              <a:t>ができる</a:t>
            </a:r>
            <a:endParaRPr lang="en-US" altLang="ja-JP" sz="7300" b="1" dirty="0" smtClean="0">
              <a:latin typeface="HG丸ｺﾞｼｯｸM-PRO" pitchFamily="50" charset="-128"/>
              <a:ea typeface="HG丸ｺﾞｼｯｸM-PRO" pitchFamily="50" charset="-128"/>
            </a:endParaRPr>
          </a:p>
          <a:p>
            <a:pPr marL="628650" lvl="1" indent="-228600">
              <a:lnSpc>
                <a:spcPct val="170000"/>
              </a:lnSpc>
              <a:buNone/>
            </a:pPr>
            <a:r>
              <a:rPr lang="ja-JP" altLang="en-US" sz="7300" b="1" dirty="0" smtClean="0">
                <a:latin typeface="HG丸ｺﾞｼｯｸM-PRO" pitchFamily="50" charset="-128"/>
                <a:ea typeface="HG丸ｺﾞｼｯｸM-PRO" pitchFamily="50" charset="-128"/>
              </a:rPr>
              <a:t>－特に首都圏における協働の森（＆川＆海）事業の新規パートナー企業の営業活動の一環として活用できる</a:t>
            </a:r>
          </a:p>
        </p:txBody>
      </p:sp>
      <p:sp>
        <p:nvSpPr>
          <p:cNvPr id="6" name="スライド番号プレースホルダ 5"/>
          <p:cNvSpPr>
            <a:spLocks noGrp="1"/>
          </p:cNvSpPr>
          <p:nvPr>
            <p:ph type="sldNum" sz="quarter" idx="12"/>
          </p:nvPr>
        </p:nvSpPr>
        <p:spPr/>
        <p:txBody>
          <a:bodyPr/>
          <a:lstStyle/>
          <a:p>
            <a:fld id="{15CBC25B-FB15-6443-9A5E-B3907A82847E}" type="slidenum">
              <a:rPr kumimoji="1" lang="ja-JP" altLang="en-US" smtClean="0"/>
              <a:pPr/>
              <a:t>37</a:t>
            </a:fld>
            <a:endParaRPr kumimoji="1" lang="ja-JP" altLang="en-US"/>
          </a:p>
        </p:txBody>
      </p:sp>
      <p:pic>
        <p:nvPicPr>
          <p:cNvPr id="3074" name="Picture 2" descr="\\Lan-folder2\Share\e's\日刊温暖化新聞\★フォーラム\2011_2013\2012\2012.11.08【22】企業とNGONPO、共創関係（上田さん）＠旭化成H\写真（会場内）※1回容量おとし済\DSC_0250.jpg"/>
          <p:cNvPicPr>
            <a:picLocks noChangeAspect="1" noChangeArrowheads="1"/>
          </p:cNvPicPr>
          <p:nvPr/>
        </p:nvPicPr>
        <p:blipFill>
          <a:blip r:embed="rId3"/>
          <a:srcRect/>
          <a:stretch>
            <a:fillRect/>
          </a:stretch>
        </p:blipFill>
        <p:spPr bwMode="auto">
          <a:xfrm>
            <a:off x="5677562" y="4562062"/>
            <a:ext cx="3466438" cy="2295938"/>
          </a:xfrm>
          <a:prstGeom prst="rect">
            <a:avLst/>
          </a:prstGeom>
          <a:noFill/>
        </p:spPr>
      </p:pic>
      <p:sp>
        <p:nvSpPr>
          <p:cNvPr id="8" name="円/楕円 7"/>
          <p:cNvSpPr/>
          <p:nvPr/>
        </p:nvSpPr>
        <p:spPr>
          <a:xfrm>
            <a:off x="323528" y="4941168"/>
            <a:ext cx="3855359" cy="1790700"/>
          </a:xfrm>
          <a:prstGeom prst="ellipse">
            <a:avLst/>
          </a:prstGeom>
          <a:solidFill>
            <a:schemeClr val="accent3">
              <a:lumMod val="75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smtClean="0">
                <a:latin typeface="HG丸ｺﾞｼｯｸM-PRO" pitchFamily="50" charset="-128"/>
                <a:ea typeface="HG丸ｺﾞｼｯｸM-PRO" pitchFamily="50" charset="-128"/>
              </a:rPr>
              <a:t>高知県　</a:t>
            </a:r>
            <a:r>
              <a:rPr lang="en-US" altLang="ja-JP" sz="2800" dirty="0" smtClean="0">
                <a:latin typeface="HG丸ｺﾞｼｯｸM-PRO" pitchFamily="50" charset="-128"/>
                <a:ea typeface="HG丸ｺﾞｼｯｸM-PRO" pitchFamily="50" charset="-128"/>
              </a:rPr>
              <a:t/>
            </a:r>
            <a:br>
              <a:rPr lang="en-US" altLang="ja-JP" sz="2800" dirty="0" smtClean="0">
                <a:latin typeface="HG丸ｺﾞｼｯｸM-PRO" pitchFamily="50" charset="-128"/>
                <a:ea typeface="HG丸ｺﾞｼｯｸM-PRO" pitchFamily="50" charset="-128"/>
              </a:rPr>
            </a:br>
            <a:r>
              <a:rPr lang="ja-JP" altLang="en-US" sz="2800" dirty="0" smtClean="0">
                <a:latin typeface="HG丸ｺﾞｼｯｸM-PRO" pitchFamily="50" charset="-128"/>
                <a:ea typeface="HG丸ｺﾞｼｯｸM-PRO" pitchFamily="50" charset="-128"/>
              </a:rPr>
              <a:t>尾崎知事の</a:t>
            </a:r>
            <a:r>
              <a:rPr lang="en-US" altLang="ja-JP" sz="2800" dirty="0" smtClean="0">
                <a:latin typeface="HG丸ｺﾞｼｯｸM-PRO" pitchFamily="50" charset="-128"/>
                <a:ea typeface="HG丸ｺﾞｼｯｸM-PRO" pitchFamily="50" charset="-128"/>
              </a:rPr>
              <a:t/>
            </a:r>
            <a:br>
              <a:rPr lang="en-US" altLang="ja-JP" sz="2800" dirty="0" smtClean="0">
                <a:latin typeface="HG丸ｺﾞｼｯｸM-PRO" pitchFamily="50" charset="-128"/>
                <a:ea typeface="HG丸ｺﾞｼｯｸM-PRO" pitchFamily="50" charset="-128"/>
              </a:rPr>
            </a:br>
            <a:r>
              <a:rPr lang="ja-JP" altLang="en-US" sz="2800" dirty="0" smtClean="0">
                <a:latin typeface="HG丸ｺﾞｼｯｸM-PRO" pitchFamily="50" charset="-128"/>
                <a:ea typeface="HG丸ｺﾞｼｯｸM-PRO" pitchFamily="50" charset="-128"/>
              </a:rPr>
              <a:t>登壇決定！</a:t>
            </a:r>
            <a:r>
              <a:rPr lang="ja-JP" altLang="en-US" dirty="0" smtClean="0">
                <a:latin typeface="HG丸ｺﾞｼｯｸM-PRO" pitchFamily="50" charset="-128"/>
                <a:ea typeface="HG丸ｺﾞｼｯｸM-PRO" pitchFamily="50" charset="-128"/>
              </a:rPr>
              <a:t>（</a:t>
            </a:r>
            <a:r>
              <a:rPr lang="en-US" altLang="ja-JP" dirty="0" smtClean="0">
                <a:latin typeface="HG丸ｺﾞｼｯｸM-PRO" pitchFamily="50" charset="-128"/>
                <a:ea typeface="HG丸ｺﾞｼｯｸM-PRO" pitchFamily="50" charset="-128"/>
              </a:rPr>
              <a:t>2014</a:t>
            </a:r>
            <a:r>
              <a:rPr lang="ja-JP" altLang="en-US" dirty="0" smtClean="0">
                <a:latin typeface="HG丸ｺﾞｼｯｸM-PRO" pitchFamily="50" charset="-128"/>
                <a:ea typeface="HG丸ｺﾞｼｯｸM-PRO" pitchFamily="50" charset="-128"/>
              </a:rPr>
              <a:t>年</a:t>
            </a:r>
            <a:r>
              <a:rPr lang="en-US" altLang="ja-JP" dirty="0" smtClean="0">
                <a:latin typeface="HG丸ｺﾞｼｯｸM-PRO" pitchFamily="50" charset="-128"/>
                <a:ea typeface="HG丸ｺﾞｼｯｸM-PRO" pitchFamily="50" charset="-128"/>
              </a:rPr>
              <a:t>7</a:t>
            </a:r>
            <a:r>
              <a:rPr lang="ja-JP" altLang="en-US" dirty="0" smtClean="0">
                <a:latin typeface="HG丸ｺﾞｼｯｸM-PRO" pitchFamily="50" charset="-128"/>
                <a:ea typeface="HG丸ｺﾞｼｯｸM-PRO" pitchFamily="50" charset="-128"/>
              </a:rPr>
              <a:t>月</a:t>
            </a:r>
            <a:r>
              <a:rPr lang="en-US" altLang="ja-JP" dirty="0" smtClean="0">
                <a:latin typeface="HG丸ｺﾞｼｯｸM-PRO" pitchFamily="50" charset="-128"/>
                <a:ea typeface="HG丸ｺﾞｼｯｸM-PRO" pitchFamily="50" charset="-128"/>
              </a:rPr>
              <a:t>2</a:t>
            </a:r>
            <a:r>
              <a:rPr lang="ja-JP" altLang="en-US" dirty="0" smtClean="0">
                <a:latin typeface="HG丸ｺﾞｼｯｸM-PRO" pitchFamily="50" charset="-128"/>
                <a:ea typeface="HG丸ｺﾞｼｯｸM-PRO" pitchFamily="50" charset="-128"/>
              </a:rPr>
              <a:t>日）</a:t>
            </a:r>
            <a:endParaRPr kumimoji="1" lang="ja-JP" altLang="en-US"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294406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fld id="{C1B44975-1CA4-9942-B011-D889742BE464}" type="datetime1">
              <a:rPr kumimoji="1" lang="ja-JP" altLang="en-US" smtClean="0"/>
              <a:pPr/>
              <a:t>2014/5/7</a:t>
            </a:fld>
            <a:endParaRPr kumimoji="1" lang="ja-JP" altLang="en-US"/>
          </a:p>
        </p:txBody>
      </p:sp>
      <p:sp>
        <p:nvSpPr>
          <p:cNvPr id="5" name="フッター プレースホルダ 4"/>
          <p:cNvSpPr>
            <a:spLocks noGrp="1"/>
          </p:cNvSpPr>
          <p:nvPr>
            <p:ph type="ftr" sz="quarter" idx="11"/>
          </p:nvPr>
        </p:nvSpPr>
        <p:spPr/>
        <p:txBody>
          <a:bodyPr/>
          <a:lstStyle/>
          <a:p>
            <a:r>
              <a:rPr lang="en-US" altLang="ja-JP" smtClean="0"/>
              <a:t>Copyright (C) e’s Inc. All rights reserved. </a:t>
            </a:r>
            <a:endParaRPr lang="ja-JP" altLang="en-US" dirty="0" smtClean="0"/>
          </a:p>
        </p:txBody>
      </p:sp>
      <p:sp>
        <p:nvSpPr>
          <p:cNvPr id="6" name="スライド番号プレースホルダ 5"/>
          <p:cNvSpPr>
            <a:spLocks noGrp="1"/>
          </p:cNvSpPr>
          <p:nvPr>
            <p:ph type="sldNum" sz="quarter" idx="12"/>
          </p:nvPr>
        </p:nvSpPr>
        <p:spPr/>
        <p:txBody>
          <a:bodyPr/>
          <a:lstStyle/>
          <a:p>
            <a:fld id="{15CBC25B-FB15-6443-9A5E-B3907A82847E}" type="slidenum">
              <a:rPr kumimoji="1" lang="ja-JP" altLang="en-US" smtClean="0"/>
              <a:pPr/>
              <a:t>38</a:t>
            </a:fld>
            <a:endParaRPr kumimoji="1" lang="ja-JP" altLang="en-US"/>
          </a:p>
        </p:txBody>
      </p:sp>
      <p:sp>
        <p:nvSpPr>
          <p:cNvPr id="7" name="正方形/長方形 6"/>
          <p:cNvSpPr/>
          <p:nvPr/>
        </p:nvSpPr>
        <p:spPr>
          <a:xfrm>
            <a:off x="156237" y="208039"/>
            <a:ext cx="4448654" cy="369332"/>
          </a:xfrm>
          <a:prstGeom prst="rect">
            <a:avLst/>
          </a:prstGeom>
          <a:solidFill>
            <a:schemeClr val="accent3">
              <a:lumMod val="40000"/>
              <a:lumOff val="60000"/>
            </a:schemeClr>
          </a:solidFill>
          <a:ln w="3175">
            <a:solidFill>
              <a:schemeClr val="accent3">
                <a:lumMod val="75000"/>
              </a:schemeClr>
            </a:solidFill>
          </a:ln>
        </p:spPr>
        <p:txBody>
          <a:bodyPr wrap="none">
            <a:spAutoFit/>
          </a:bodyPr>
          <a:lstStyle/>
          <a:p>
            <a:r>
              <a:rPr lang="ja-JP" altLang="en-US" b="1" dirty="0" smtClean="0">
                <a:latin typeface="HG丸ｺﾞｼｯｸM-PRO" pitchFamily="50" charset="-128"/>
                <a:ea typeface="HG丸ｺﾞｼｯｸM-PRO" pitchFamily="50" charset="-128"/>
              </a:rPr>
              <a:t>企業・団体パートナー　一覧　</a:t>
            </a:r>
            <a:r>
              <a:rPr lang="en-US" altLang="ja-JP" sz="1050" b="1" dirty="0" smtClean="0">
                <a:latin typeface="HG丸ｺﾞｼｯｸM-PRO" pitchFamily="50" charset="-128"/>
                <a:ea typeface="HG丸ｺﾞｼｯｸM-PRO" pitchFamily="50" charset="-128"/>
              </a:rPr>
              <a:t>56</a:t>
            </a:r>
            <a:r>
              <a:rPr lang="ja-JP" altLang="en-US" sz="1050" b="1" dirty="0" smtClean="0">
                <a:latin typeface="HG丸ｺﾞｼｯｸM-PRO" pitchFamily="50" charset="-128"/>
                <a:ea typeface="HG丸ｺﾞｼｯｸM-PRO" pitchFamily="50" charset="-128"/>
              </a:rPr>
              <a:t>企業（団体）</a:t>
            </a:r>
            <a:endParaRPr lang="ja-JP" altLang="en-US" sz="1050" b="1" dirty="0" smtClean="0"/>
          </a:p>
        </p:txBody>
      </p:sp>
      <p:pic>
        <p:nvPicPr>
          <p:cNvPr id="8" name="Picture 6" descr="C:\Users\Higashide\Desktop\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28" y="1017588"/>
            <a:ext cx="8812213" cy="5840412"/>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156237" y="648256"/>
            <a:ext cx="4860032" cy="369332"/>
          </a:xfrm>
          <a:prstGeom prst="rect">
            <a:avLst/>
          </a:prstGeom>
        </p:spPr>
        <p:txBody>
          <a:bodyPr wrap="square">
            <a:spAutoFit/>
          </a:bodyPr>
          <a:lstStyle/>
          <a:p>
            <a:pPr algn="r"/>
            <a:r>
              <a:rPr lang="en-US" altLang="ja-JP" dirty="0">
                <a:hlinkClick r:id="rId3"/>
              </a:rPr>
              <a:t>http://www.es-inc.jp/network/partner_list.html</a:t>
            </a:r>
            <a:endParaRPr lang="ja-JP" altLang="en-US" dirty="0"/>
          </a:p>
        </p:txBody>
      </p:sp>
    </p:spTree>
    <p:extLst>
      <p:ext uri="{BB962C8B-B14F-4D97-AF65-F5344CB8AC3E}">
        <p14:creationId xmlns:p14="http://schemas.microsoft.com/office/powerpoint/2010/main" val="9998544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15CBC25B-FB15-6443-9A5E-B3907A82847E}" type="slidenum">
              <a:rPr kumimoji="1" lang="ja-JP" altLang="en-US" smtClean="0"/>
              <a:pPr/>
              <a:t>39</a:t>
            </a:fld>
            <a:endParaRPr kumimoji="1" lang="ja-JP" altLang="en-US"/>
          </a:p>
        </p:txBody>
      </p:sp>
      <p:pic>
        <p:nvPicPr>
          <p:cNvPr id="7" name="Picture 2" descr="C:\Users\Higashide\Desktop\logo1.png"/>
          <p:cNvPicPr>
            <a:picLocks noChangeAspect="1" noChangeArrowheads="1"/>
          </p:cNvPicPr>
          <p:nvPr/>
        </p:nvPicPr>
        <p:blipFill rotWithShape="1">
          <a:blip r:embed="rId2">
            <a:extLst>
              <a:ext uri="{28A0092B-C50C-407E-A947-70E740481C1C}">
                <a14:useLocalDpi xmlns:a14="http://schemas.microsoft.com/office/drawing/2010/main" val="0"/>
              </a:ext>
            </a:extLst>
          </a:blip>
          <a:srcRect b="1249"/>
          <a:stretch/>
        </p:blipFill>
        <p:spPr bwMode="auto">
          <a:xfrm>
            <a:off x="269310" y="666382"/>
            <a:ext cx="8686800" cy="561891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0" y="481715"/>
            <a:ext cx="4932040" cy="369332"/>
          </a:xfrm>
          <a:prstGeom prst="rect">
            <a:avLst/>
          </a:prstGeom>
        </p:spPr>
        <p:txBody>
          <a:bodyPr wrap="square">
            <a:spAutoFit/>
          </a:bodyPr>
          <a:lstStyle/>
          <a:p>
            <a:pPr algn="r"/>
            <a:r>
              <a:rPr lang="en-US" altLang="ja-JP" dirty="0">
                <a:hlinkClick r:id="rId3"/>
              </a:rPr>
              <a:t>http://www.es-inc.jp/network/partner_list.html</a:t>
            </a:r>
            <a:endParaRPr lang="ja-JP" altLang="en-US" dirty="0"/>
          </a:p>
        </p:txBody>
      </p:sp>
    </p:spTree>
    <p:extLst>
      <p:ext uri="{BB962C8B-B14F-4D97-AF65-F5344CB8AC3E}">
        <p14:creationId xmlns:p14="http://schemas.microsoft.com/office/powerpoint/2010/main" val="3878844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414869"/>
            <a:ext cx="7772400" cy="1470025"/>
          </a:xfrm>
        </p:spPr>
        <p:txBody>
          <a:bodyPr>
            <a:normAutofit/>
          </a:bodyPr>
          <a:lstStyle/>
          <a:p>
            <a:r>
              <a:rPr lang="ja-JP" altLang="en-US" sz="4000" dirty="0"/>
              <a:t>組織内の対話・共創プロセス</a:t>
            </a:r>
            <a:endParaRPr kumimoji="1" lang="ja-JP" altLang="en-US" sz="4000" dirty="0"/>
          </a:p>
        </p:txBody>
      </p:sp>
      <p:sp>
        <p:nvSpPr>
          <p:cNvPr id="7" name="サブタイトル 6"/>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22703694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838200" y="1510998"/>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mtClean="0">
                <a:solidFill>
                  <a:prstClr val="black"/>
                </a:solidFill>
              </a:rPr>
              <a:t>共創的社会制度設計への</a:t>
            </a:r>
            <a:r>
              <a:rPr lang="en-US" altLang="ja-JP" smtClean="0">
                <a:solidFill>
                  <a:prstClr val="black"/>
                </a:solidFill>
              </a:rPr>
              <a:t/>
            </a:r>
            <a:br>
              <a:rPr lang="en-US" altLang="ja-JP" smtClean="0">
                <a:solidFill>
                  <a:prstClr val="black"/>
                </a:solidFill>
              </a:rPr>
            </a:br>
            <a:r>
              <a:rPr lang="ja-JP" altLang="en-US" smtClean="0">
                <a:solidFill>
                  <a:prstClr val="black"/>
                </a:solidFill>
              </a:rPr>
              <a:t>取り組み</a:t>
            </a:r>
            <a:endParaRPr lang="ja-JP" altLang="en-US" dirty="0">
              <a:solidFill>
                <a:prstClr val="black"/>
              </a:solidFill>
            </a:endParaRPr>
          </a:p>
        </p:txBody>
      </p:sp>
    </p:spTree>
    <p:extLst>
      <p:ext uri="{BB962C8B-B14F-4D97-AF65-F5344CB8AC3E}">
        <p14:creationId xmlns:p14="http://schemas.microsoft.com/office/powerpoint/2010/main" val="4311071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35903" y="2455102"/>
            <a:ext cx="8808098" cy="4547892"/>
          </a:xfrm>
        </p:spPr>
        <p:txBody>
          <a:bodyPr>
            <a:normAutofit fontScale="77500" lnSpcReduction="20000"/>
          </a:bodyPr>
          <a:lstStyle/>
          <a:p>
            <a:r>
              <a:rPr kumimoji="1" lang="ja-JP" altLang="en-US" dirty="0" smtClean="0"/>
              <a:t>一方通行の温暖化対策ではなく、生活者との共創をめざし、マーケティング的視点と行動変容につながるコミュニケーションを研究・実践</a:t>
            </a:r>
            <a:endParaRPr kumimoji="1" lang="en-US" altLang="ja-JP" dirty="0" smtClean="0"/>
          </a:p>
          <a:p>
            <a:endParaRPr kumimoji="1" lang="en-US" altLang="ja-JP" dirty="0" smtClean="0"/>
          </a:p>
          <a:p>
            <a:r>
              <a:rPr lang="en-US" altLang="ja-JP" dirty="0" smtClean="0"/>
              <a:t>WG</a:t>
            </a:r>
            <a:r>
              <a:rPr lang="ja-JP" altLang="en-US" dirty="0" smtClean="0"/>
              <a:t>立ち上げに関わり、</a:t>
            </a:r>
            <a:r>
              <a:rPr kumimoji="1" lang="en-US" altLang="ja-JP" dirty="0" smtClean="0"/>
              <a:t>2011</a:t>
            </a:r>
            <a:r>
              <a:rPr kumimoji="1" lang="ja-JP" altLang="en-US" dirty="0" smtClean="0"/>
              <a:t>～</a:t>
            </a:r>
            <a:r>
              <a:rPr kumimoji="1" lang="en-US" altLang="ja-JP" dirty="0" smtClean="0"/>
              <a:t>2013</a:t>
            </a:r>
            <a:r>
              <a:rPr kumimoji="1" lang="ja-JP" altLang="en-US" dirty="0" smtClean="0"/>
              <a:t>年度座長を務める</a:t>
            </a:r>
            <a:endParaRPr kumimoji="1" lang="en-US" altLang="ja-JP" dirty="0" smtClean="0"/>
          </a:p>
          <a:p>
            <a:endParaRPr kumimoji="1" lang="en-US" altLang="ja-JP" dirty="0" smtClean="0"/>
          </a:p>
          <a:p>
            <a:r>
              <a:rPr kumimoji="1" lang="ja-JP" altLang="en-US" dirty="0" smtClean="0"/>
              <a:t>ヒヤリングや調査、ワークショップでは、全体の企画を進め、当日のコーディネータ・ファシリテータを担当</a:t>
            </a:r>
            <a:endParaRPr kumimoji="1" lang="en-US" altLang="ja-JP" dirty="0" smtClean="0"/>
          </a:p>
          <a:p>
            <a:endParaRPr kumimoji="1" lang="en-US" altLang="ja-JP" dirty="0" smtClean="0"/>
          </a:p>
          <a:p>
            <a:r>
              <a:rPr kumimoji="1" lang="en-US" altLang="ja-JP" dirty="0" smtClean="0"/>
              <a:t>WG</a:t>
            </a:r>
            <a:r>
              <a:rPr kumimoji="1" lang="ja-JP" altLang="en-US" dirty="0" smtClean="0"/>
              <a:t>の問題意識と活動の概要を以下に掲載</a:t>
            </a:r>
            <a:endParaRPr lang="en-US" altLang="ja-JP" dirty="0" smtClean="0"/>
          </a:p>
          <a:p>
            <a:pPr marL="0" indent="0">
              <a:buNone/>
            </a:pPr>
            <a:r>
              <a:rPr lang="ja-JP" altLang="en-US" sz="2900" dirty="0" smtClean="0"/>
              <a:t>（結果や知見については、中央</a:t>
            </a:r>
            <a:r>
              <a:rPr lang="ja-JP" altLang="en-US" sz="2900" dirty="0"/>
              <a:t>環境審議会第</a:t>
            </a:r>
            <a:r>
              <a:rPr lang="en-US" altLang="ja-JP" sz="2900" dirty="0"/>
              <a:t>92</a:t>
            </a:r>
            <a:r>
              <a:rPr lang="ja-JP" altLang="en-US" sz="2900" dirty="0"/>
              <a:t>回</a:t>
            </a:r>
            <a:r>
              <a:rPr lang="ja-JP" altLang="en-US" sz="2900" dirty="0" smtClean="0"/>
              <a:t>資料</a:t>
            </a:r>
            <a:r>
              <a:rPr lang="ja-JP" altLang="en-US" sz="2900" dirty="0"/>
              <a:t>参照</a:t>
            </a:r>
            <a:r>
              <a:rPr lang="ja-JP" altLang="en-US" sz="2900" dirty="0" smtClean="0"/>
              <a:t>　</a:t>
            </a:r>
            <a:r>
              <a:rPr lang="zh-TW" altLang="en-US" sz="2900" dirty="0"/>
              <a:t/>
            </a:r>
            <a:br>
              <a:rPr lang="zh-TW" altLang="en-US" sz="2900" dirty="0"/>
            </a:br>
            <a:r>
              <a:rPr lang="en-US" altLang="zh-TW" sz="2900" dirty="0" smtClean="0">
                <a:hlinkClick r:id="rId2"/>
              </a:rPr>
              <a:t>http</a:t>
            </a:r>
            <a:r>
              <a:rPr lang="en-US" altLang="zh-TW" sz="2900" dirty="0">
                <a:hlinkClick r:id="rId2"/>
              </a:rPr>
              <a:t>://</a:t>
            </a:r>
            <a:r>
              <a:rPr lang="en-US" altLang="zh-TW" sz="2900" dirty="0" smtClean="0">
                <a:hlinkClick r:id="rId2"/>
              </a:rPr>
              <a:t>www.env.go.jp/council/06earth/y060-92/ref03-22.pdf</a:t>
            </a:r>
            <a:r>
              <a:rPr lang="ja-JP" altLang="en-US" sz="2900" dirty="0" smtClean="0"/>
              <a:t>　）</a:t>
            </a:r>
            <a:r>
              <a:rPr lang="zh-TW" altLang="en-US" dirty="0"/>
              <a:t/>
            </a:r>
            <a:br>
              <a:rPr lang="zh-TW" altLang="en-US" dirty="0"/>
            </a:br>
            <a:endParaRPr kumimoji="1" lang="ja-JP" altLang="en-US" dirty="0"/>
          </a:p>
        </p:txBody>
      </p:sp>
      <p:sp>
        <p:nvSpPr>
          <p:cNvPr id="4" name="タイトル 1"/>
          <p:cNvSpPr txBox="1">
            <a:spLocks/>
          </p:cNvSpPr>
          <p:nvPr/>
        </p:nvSpPr>
        <p:spPr>
          <a:xfrm>
            <a:off x="221603" y="723900"/>
            <a:ext cx="8734507" cy="1548481"/>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75000" lnSpcReduction="20000"/>
          </a:bodyPr>
          <a:lstStyle>
            <a:lvl1pPr algn="ctr" defTabSz="4572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ja-JP" dirty="0">
                <a:solidFill>
                  <a:prstClr val="black"/>
                </a:solidFill>
              </a:rPr>
              <a:t>環境省　地球環境部会　</a:t>
            </a:r>
            <a:endParaRPr lang="en-US" altLang="ja-JP" dirty="0" smtClean="0">
              <a:solidFill>
                <a:prstClr val="black"/>
              </a:solidFill>
            </a:endParaRPr>
          </a:p>
          <a:p>
            <a:r>
              <a:rPr lang="en-US" altLang="ja-JP" dirty="0" smtClean="0">
                <a:solidFill>
                  <a:prstClr val="black"/>
                </a:solidFill>
              </a:rPr>
              <a:t>2013</a:t>
            </a:r>
            <a:r>
              <a:rPr lang="ja-JP" altLang="ja-JP" dirty="0">
                <a:solidFill>
                  <a:prstClr val="black"/>
                </a:solidFill>
              </a:rPr>
              <a:t>年以降の対策・施策に関する検討小委員会</a:t>
            </a:r>
          </a:p>
          <a:p>
            <a:r>
              <a:rPr lang="ja-JP" altLang="ja-JP" dirty="0">
                <a:solidFill>
                  <a:prstClr val="black"/>
                </a:solidFill>
              </a:rPr>
              <a:t>コミュニケーション・マーケティング</a:t>
            </a:r>
            <a:r>
              <a:rPr lang="en-US" altLang="ja-JP" dirty="0">
                <a:solidFill>
                  <a:prstClr val="black"/>
                </a:solidFill>
              </a:rPr>
              <a:t>WG</a:t>
            </a:r>
            <a:endParaRPr lang="ja-JP" altLang="ja-JP" dirty="0">
              <a:solidFill>
                <a:prstClr val="black"/>
              </a:solidFill>
            </a:endParaRPr>
          </a:p>
        </p:txBody>
      </p:sp>
      <p:sp>
        <p:nvSpPr>
          <p:cNvPr id="5" name="正方形/長方形 4"/>
          <p:cNvSpPr/>
          <p:nvPr/>
        </p:nvSpPr>
        <p:spPr>
          <a:xfrm>
            <a:off x="335902" y="354568"/>
            <a:ext cx="5032147"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対話・共創活動事例（市民・企業・自治体・省庁）</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33793593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59" b="5603"/>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8001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77" b="3014"/>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8686800" y="6764055"/>
            <a:ext cx="457200" cy="9394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ja-JP" altLang="en-US">
              <a:solidFill>
                <a:prstClr val="white"/>
              </a:solidFill>
            </a:endParaRPr>
          </a:p>
        </p:txBody>
      </p:sp>
    </p:spTree>
    <p:extLst>
      <p:ext uri="{BB962C8B-B14F-4D97-AF65-F5344CB8AC3E}">
        <p14:creationId xmlns:p14="http://schemas.microsoft.com/office/powerpoint/2010/main" val="6852477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55" r="2369" b="1708"/>
          <a:stretch/>
        </p:blipFill>
        <p:spPr bwMode="auto">
          <a:xfrm>
            <a:off x="0" y="11581"/>
            <a:ext cx="9144000" cy="684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8915400" y="6626269"/>
            <a:ext cx="228600" cy="23173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ja-JP" altLang="en-US">
              <a:solidFill>
                <a:prstClr val="white"/>
              </a:solidFill>
            </a:endParaRPr>
          </a:p>
        </p:txBody>
      </p:sp>
    </p:spTree>
    <p:extLst>
      <p:ext uri="{BB962C8B-B14F-4D97-AF65-F5344CB8AC3E}">
        <p14:creationId xmlns:p14="http://schemas.microsoft.com/office/powerpoint/2010/main" val="467861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43" r="5001" b="1421"/>
          <a:stretch/>
        </p:blipFill>
        <p:spPr bwMode="auto">
          <a:xfrm>
            <a:off x="0" y="0"/>
            <a:ext cx="9143999" cy="6739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19887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24" t="1243" r="4771" b="2574"/>
          <a:stretch/>
        </p:blipFill>
        <p:spPr bwMode="auto">
          <a:xfrm>
            <a:off x="0" y="0"/>
            <a:ext cx="9144000" cy="6913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82804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45" r="4568" b="1528"/>
          <a:stretch/>
        </p:blipFill>
        <p:spPr bwMode="auto">
          <a:xfrm>
            <a:off x="0" y="-945"/>
            <a:ext cx="9143999" cy="6858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9420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9" t="1280" r="1507" b="262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8879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09549" y="5600700"/>
            <a:ext cx="8686801" cy="78105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ja-JP" altLang="en-US" sz="1600" dirty="0" smtClean="0">
                <a:solidFill>
                  <a:prstClr val="black"/>
                </a:solidFill>
                <a:effectLst>
                  <a:outerShdw blurRad="38100" dist="38100" dir="2700000" algn="tl">
                    <a:srgbClr val="000000">
                      <a:alpha val="43137"/>
                    </a:srgbClr>
                  </a:outerShdw>
                </a:effectLst>
                <a:latin typeface="HG丸ｺﾞｼｯｸM-PRO" pitchFamily="50" charset="-128"/>
                <a:ea typeface="HG丸ｺﾞｼｯｸM-PRO" pitchFamily="50" charset="-128"/>
              </a:rPr>
              <a:t>「</a:t>
            </a:r>
            <a:r>
              <a:rPr lang="ja-JP" altLang="en-US" sz="1600" dirty="0" smtClean="0">
                <a:solidFill>
                  <a:prstClr val="black"/>
                </a:solidFill>
                <a:latin typeface="HG丸ｺﾞｼｯｸM-PRO" pitchFamily="50" charset="-128"/>
                <a:ea typeface="HG丸ｺﾞｼｯｸM-PRO" pitchFamily="50" charset="-128"/>
              </a:rPr>
              <a:t>サステナビリティの条件」「</a:t>
            </a:r>
            <a:r>
              <a:rPr lang="en-US" altLang="ja-JP" sz="1600" dirty="0" smtClean="0">
                <a:solidFill>
                  <a:prstClr val="black"/>
                </a:solidFill>
                <a:latin typeface="HG丸ｺﾞｼｯｸM-PRO" pitchFamily="50" charset="-128"/>
                <a:ea typeface="HG丸ｺﾞｼｯｸM-PRO" pitchFamily="50" charset="-128"/>
              </a:rPr>
              <a:t>GNH: Gross National Happiness </a:t>
            </a:r>
            <a:r>
              <a:rPr lang="ja-JP" altLang="en-US" sz="1600" dirty="0" smtClean="0">
                <a:solidFill>
                  <a:prstClr val="black"/>
                </a:solidFill>
                <a:latin typeface="HG丸ｺﾞｼｯｸM-PRO" pitchFamily="50" charset="-128"/>
                <a:ea typeface="HG丸ｺﾞｼｯｸM-PRO" pitchFamily="50" charset="-128"/>
              </a:rPr>
              <a:t>」「水」「気候変動」「生態系・森林」「食・農」「資源・エネルギー」「地域企業」</a:t>
            </a:r>
            <a:endParaRPr lang="ja-JP" altLang="en-US" sz="1600" dirty="0">
              <a:solidFill>
                <a:prstClr val="black"/>
              </a:solidFill>
              <a:latin typeface="HG丸ｺﾞｼｯｸM-PRO" pitchFamily="50" charset="-128"/>
              <a:ea typeface="HG丸ｺﾞｼｯｸM-PRO" pitchFamily="50" charset="-128"/>
            </a:endParaRPr>
          </a:p>
        </p:txBody>
      </p:sp>
      <p:sp>
        <p:nvSpPr>
          <p:cNvPr id="2" name="タイトル 1"/>
          <p:cNvSpPr>
            <a:spLocks noGrp="1"/>
          </p:cNvSpPr>
          <p:nvPr>
            <p:ph type="title"/>
          </p:nvPr>
        </p:nvSpPr>
        <p:spPr>
          <a:xfrm>
            <a:off x="457200" y="723900"/>
            <a:ext cx="8229600" cy="819150"/>
          </a:xfrm>
          <a:ln cap="rnd"/>
        </p:spPr>
        <p:style>
          <a:lnRef idx="1">
            <a:schemeClr val="accent3"/>
          </a:lnRef>
          <a:fillRef idx="2">
            <a:schemeClr val="accent3"/>
          </a:fillRef>
          <a:effectRef idx="1">
            <a:schemeClr val="accent3"/>
          </a:effectRef>
          <a:fontRef idx="minor">
            <a:schemeClr val="dk1"/>
          </a:fontRef>
        </p:style>
        <p:txBody>
          <a:bodyPr>
            <a:normAutofit/>
          </a:bodyPr>
          <a:lstStyle/>
          <a:p>
            <a:r>
              <a:rPr lang="ja-JP" altLang="en-US" sz="3600"/>
              <a:t>社内</a:t>
            </a:r>
            <a:r>
              <a:rPr lang="ja-JP" altLang="en-US" sz="3600" smtClean="0"/>
              <a:t>向け</a:t>
            </a:r>
            <a:r>
              <a:rPr lang="ja-JP" altLang="en-US" sz="3600" dirty="0" smtClean="0"/>
              <a:t>サステナビリティ・セミナー</a:t>
            </a:r>
            <a:endParaRPr kumimoji="1" lang="ja-JP" altLang="en-US" sz="3600" dirty="0"/>
          </a:p>
        </p:txBody>
      </p:sp>
      <p:sp>
        <p:nvSpPr>
          <p:cNvPr id="3" name="コンテンツ プレースホルダ 2"/>
          <p:cNvSpPr>
            <a:spLocks noGrp="1"/>
          </p:cNvSpPr>
          <p:nvPr>
            <p:ph idx="1"/>
          </p:nvPr>
        </p:nvSpPr>
        <p:spPr>
          <a:xfrm>
            <a:off x="209549" y="1755730"/>
            <a:ext cx="8686801" cy="3570888"/>
          </a:xfrm>
        </p:spPr>
        <p:txBody>
          <a:bodyPr>
            <a:normAutofit fontScale="62500" lnSpcReduction="20000"/>
          </a:bodyPr>
          <a:lstStyle/>
          <a:p>
            <a:pPr>
              <a:lnSpc>
                <a:spcPct val="120000"/>
              </a:lnSpc>
              <a:buNone/>
              <a:tabLst>
                <a:tab pos="1524000" algn="l"/>
              </a:tabLst>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企業</a:t>
            </a: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　</a:t>
            </a:r>
            <a:r>
              <a:rPr lang="ja-JP" altLang="en-US" dirty="0">
                <a:latin typeface="HGS創英ﾌﾟﾚｾﾞﾝｽEB" pitchFamily="18" charset="-128"/>
                <a:ea typeface="HGS創英ﾌﾟﾚｾﾞﾝｽEB" pitchFamily="18" charset="-128"/>
              </a:rPr>
              <a:t>　</a:t>
            </a:r>
            <a:r>
              <a:rPr lang="ja-JP" altLang="en-US" dirty="0" smtClean="0">
                <a:latin typeface="HGS創英ﾌﾟﾚｾﾞﾝｽEB" pitchFamily="18" charset="-128"/>
                <a:ea typeface="HGS創英ﾌﾟﾚｾﾞﾝｽEB" pitchFamily="18" charset="-128"/>
              </a:rPr>
              <a:t>大手広告代理店</a:t>
            </a:r>
            <a:endParaRPr lang="en-US" altLang="ja-JP" dirty="0" smtClean="0">
              <a:latin typeface="HGS創英ﾌﾟﾚｾﾞﾝｽEB" pitchFamily="18" charset="-128"/>
              <a:ea typeface="HGS創英ﾌﾟﾚｾﾞﾝｽEB" pitchFamily="18" charset="-128"/>
            </a:endParaRPr>
          </a:p>
          <a:p>
            <a:pPr>
              <a:lnSpc>
                <a:spcPct val="120000"/>
              </a:lnSpc>
              <a:buNone/>
              <a:tabLst>
                <a:tab pos="1524000" algn="l"/>
              </a:tabLst>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対 象</a:t>
            </a:r>
            <a:r>
              <a:rPr lang="en-US" altLang="ja-JP" dirty="0" smtClean="0">
                <a:latin typeface="HGS創英ﾌﾟﾚｾﾞﾝｽEB" pitchFamily="18" charset="-128"/>
                <a:ea typeface="HGS創英ﾌﾟﾚｾﾞﾝｽEB" pitchFamily="18" charset="-128"/>
              </a:rPr>
              <a:t>】  	</a:t>
            </a:r>
            <a:r>
              <a:rPr lang="ja-JP" altLang="en-US" dirty="0" smtClean="0">
                <a:latin typeface="HGS創英ﾌﾟﾚｾﾞﾝｽEB" pitchFamily="18" charset="-128"/>
                <a:ea typeface="HGS創英ﾌﾟﾚｾﾞﾝｽEB" pitchFamily="18" charset="-128"/>
              </a:rPr>
              <a:t>社員</a:t>
            </a:r>
            <a:endParaRPr lang="en-US" altLang="ja-JP" dirty="0" smtClean="0">
              <a:latin typeface="HGS創英ﾌﾟﾚｾﾞﾝｽEB" pitchFamily="18" charset="-128"/>
              <a:ea typeface="HGS創英ﾌﾟﾚｾﾞﾝｽEB" pitchFamily="18" charset="-128"/>
            </a:endParaRPr>
          </a:p>
          <a:p>
            <a:pPr>
              <a:lnSpc>
                <a:spcPct val="120000"/>
              </a:lnSpc>
              <a:buNone/>
              <a:tabLst>
                <a:tab pos="1524000" algn="l"/>
              </a:tabLst>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実施時期</a:t>
            </a:r>
            <a:r>
              <a:rPr lang="en-US" altLang="ja-JP" dirty="0" smtClean="0">
                <a:latin typeface="HGS創英ﾌﾟﾚｾﾞﾝｽEB" pitchFamily="18" charset="-128"/>
                <a:ea typeface="HGS創英ﾌﾟﾚｾﾞﾝｽEB" pitchFamily="18" charset="-128"/>
              </a:rPr>
              <a:t>】2009</a:t>
            </a:r>
            <a:r>
              <a:rPr lang="ja-JP" altLang="en-US" dirty="0" smtClean="0">
                <a:latin typeface="HGS創英ﾌﾟﾚｾﾞﾝｽEB" pitchFamily="18" charset="-128"/>
                <a:ea typeface="HGS創英ﾌﾟﾚｾﾞﾝｽEB" pitchFamily="18" charset="-128"/>
              </a:rPr>
              <a:t>年（年間・全９回）</a:t>
            </a:r>
            <a:endParaRPr lang="en-US" altLang="ja-JP" dirty="0" smtClean="0">
              <a:latin typeface="HGS創英ﾌﾟﾚｾﾞﾝｽEB" pitchFamily="18" charset="-128"/>
              <a:ea typeface="HGS創英ﾌﾟﾚｾﾞﾝｽEB" pitchFamily="18" charset="-128"/>
            </a:endParaRPr>
          </a:p>
          <a:p>
            <a:pPr marL="1438275" indent="-1438275">
              <a:lnSpc>
                <a:spcPct val="120000"/>
              </a:lnSpc>
              <a:buNone/>
              <a:tabLst>
                <a:tab pos="1524000" algn="l"/>
              </a:tabLst>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目 的</a:t>
            </a:r>
            <a:r>
              <a:rPr lang="en-US" altLang="ja-JP" dirty="0" smtClean="0">
                <a:latin typeface="HGS創英ﾌﾟﾚｾﾞﾝｽEB" pitchFamily="18" charset="-128"/>
                <a:ea typeface="HGS創英ﾌﾟﾚｾﾞﾝｽEB" pitchFamily="18" charset="-128"/>
              </a:rPr>
              <a:t>】		</a:t>
            </a:r>
            <a:r>
              <a:rPr lang="ja-JP" altLang="en-US" dirty="0" smtClean="0">
                <a:latin typeface="HGS創英ﾌﾟﾚｾﾞﾝｽEB" pitchFamily="18" charset="-128"/>
                <a:ea typeface="HGS創英ﾌﾟﾚｾﾞﾝｽEB" pitchFamily="18" charset="-128"/>
              </a:rPr>
              <a:t>社員のサステナビリティの知識レベル向上と自身の仕事・ク</a:t>
            </a:r>
            <a:r>
              <a:rPr lang="en-US" altLang="ja-JP" dirty="0" smtClean="0">
                <a:latin typeface="HGS創英ﾌﾟﾚｾﾞﾝｽEB" pitchFamily="18" charset="-128"/>
                <a:ea typeface="HGS創英ﾌﾟﾚｾﾞﾝｽEB" pitchFamily="18" charset="-128"/>
              </a:rPr>
              <a:t>	</a:t>
            </a:r>
            <a:r>
              <a:rPr lang="ja-JP" altLang="en-US" dirty="0" smtClean="0">
                <a:latin typeface="HGS創英ﾌﾟﾚｾﾞﾝｽEB" pitchFamily="18" charset="-128"/>
                <a:ea typeface="HGS創英ﾌﾟﾚｾﾞﾝｽEB" pitchFamily="18" charset="-128"/>
              </a:rPr>
              <a:t>ライアントに活用し、繋げる</a:t>
            </a:r>
            <a:endParaRPr lang="en-US" altLang="ja-JP" dirty="0" smtClean="0">
              <a:latin typeface="HGS創英ﾌﾟﾚｾﾞﾝｽEB" pitchFamily="18" charset="-128"/>
              <a:ea typeface="HGS創英ﾌﾟﾚｾﾞﾝｽEB" pitchFamily="18" charset="-128"/>
            </a:endParaRPr>
          </a:p>
          <a:p>
            <a:pPr marL="0" indent="0">
              <a:lnSpc>
                <a:spcPct val="120000"/>
              </a:lnSpc>
              <a:buNone/>
              <a:tabLst>
                <a:tab pos="1524000" algn="l"/>
              </a:tabLst>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内 容</a:t>
            </a:r>
            <a:r>
              <a:rPr lang="en-US" altLang="ja-JP" dirty="0" smtClean="0">
                <a:latin typeface="HGS創英ﾌﾟﾚｾﾞﾝｽEB" pitchFamily="18" charset="-128"/>
                <a:ea typeface="HGS創英ﾌﾟﾚｾﾞﾝｽEB" pitchFamily="18" charset="-128"/>
              </a:rPr>
              <a:t>】	</a:t>
            </a:r>
            <a:r>
              <a:rPr lang="ja-JP" altLang="en-US" dirty="0" smtClean="0">
                <a:latin typeface="HGS創英ﾌﾟﾚｾﾞﾝｽEB" pitchFamily="18" charset="-128"/>
                <a:ea typeface="HGS創英ﾌﾟﾚｾﾞﾝｽEB" pitchFamily="18" charset="-128"/>
              </a:rPr>
              <a:t>レクチャー＋ダイアログ</a:t>
            </a:r>
            <a:endParaRPr lang="en-US" altLang="ja-JP" dirty="0" smtClean="0">
              <a:latin typeface="HGS創英ﾌﾟﾚｾﾞﾝｽEB" pitchFamily="18" charset="-128"/>
              <a:ea typeface="HGS創英ﾌﾟﾚｾﾞﾝｽEB" pitchFamily="18" charset="-128"/>
            </a:endParaRPr>
          </a:p>
          <a:p>
            <a:pPr marL="0" indent="0">
              <a:lnSpc>
                <a:spcPct val="120000"/>
              </a:lnSpc>
              <a:buNone/>
              <a:tabLst>
                <a:tab pos="1524000" algn="l"/>
              </a:tabLst>
            </a:pPr>
            <a:r>
              <a:rPr lang="ja-JP" altLang="en-US" dirty="0">
                <a:latin typeface="HGS創英ﾌﾟﾚｾﾞﾝｽEB" pitchFamily="18" charset="-128"/>
                <a:ea typeface="HGS創英ﾌﾟﾚｾﾞﾝｽEB" pitchFamily="18" charset="-128"/>
              </a:rPr>
              <a:t>　</a:t>
            </a:r>
            <a:r>
              <a:rPr lang="ja-JP" altLang="en-US" dirty="0" smtClean="0">
                <a:latin typeface="HGS創英ﾌﾟﾚｾﾞﾝｽEB" pitchFamily="18" charset="-128"/>
                <a:ea typeface="HGS創英ﾌﾟﾚｾﾞﾝｽEB" pitchFamily="18" charset="-128"/>
              </a:rPr>
              <a:t>　　　　　（開催後、各レポートを社内イントラにアップし、共有）</a:t>
            </a:r>
            <a:endParaRPr lang="en-US" altLang="ja-JP" dirty="0" smtClean="0">
              <a:latin typeface="HGS創英ﾌﾟﾚｾﾞﾝｽEB" pitchFamily="18" charset="-128"/>
              <a:ea typeface="HGS創英ﾌﾟﾚｾﾞﾝｽEB" pitchFamily="18" charset="-128"/>
            </a:endParaRPr>
          </a:p>
          <a:p>
            <a:pPr>
              <a:lnSpc>
                <a:spcPct val="120000"/>
              </a:lnSpc>
              <a:buNone/>
              <a:tabLst>
                <a:tab pos="1524000" algn="l"/>
              </a:tabLst>
            </a:pPr>
            <a:r>
              <a:rPr lang="en-US" altLang="ja-JP" dirty="0" smtClean="0">
                <a:latin typeface="HGS創英ﾌﾟﾚｾﾞﾝｽEB" pitchFamily="18" charset="-128"/>
                <a:ea typeface="HGS創英ﾌﾟﾚｾﾞﾝｽEB" pitchFamily="18" charset="-128"/>
              </a:rPr>
              <a:t>【</a:t>
            </a:r>
            <a:r>
              <a:rPr lang="ja-JP" altLang="en-US" dirty="0" smtClean="0">
                <a:latin typeface="HGS創英ﾌﾟﾚｾﾞﾝｽEB" pitchFamily="18" charset="-128"/>
                <a:ea typeface="HGS創英ﾌﾟﾚｾﾞﾝｽEB" pitchFamily="18" charset="-128"/>
              </a:rPr>
              <a:t>講師及びファシリテーター、外部専門家等全体コーディネーター</a:t>
            </a:r>
            <a:r>
              <a:rPr lang="en-US" altLang="ja-JP" dirty="0" smtClean="0">
                <a:latin typeface="HGS創英ﾌﾟﾚｾﾞﾝｽEB" pitchFamily="18" charset="-128"/>
                <a:ea typeface="HGS創英ﾌﾟﾚｾﾞﾝｽEB" pitchFamily="18" charset="-128"/>
              </a:rPr>
              <a:t>】</a:t>
            </a:r>
          </a:p>
          <a:p>
            <a:pPr>
              <a:lnSpc>
                <a:spcPct val="120000"/>
              </a:lnSpc>
              <a:buNone/>
              <a:tabLst>
                <a:tab pos="1524000" algn="l"/>
              </a:tabLst>
            </a:pPr>
            <a:r>
              <a:rPr lang="en-US" altLang="ja-JP" dirty="0" smtClean="0">
                <a:latin typeface="HGS創英ﾌﾟﾚｾﾞﾝｽEB" pitchFamily="18" charset="-128"/>
                <a:ea typeface="HGS創英ﾌﾟﾚｾﾞﾝｽEB" pitchFamily="18" charset="-128"/>
              </a:rPr>
              <a:t>		</a:t>
            </a:r>
            <a:r>
              <a:rPr lang="ja-JP" altLang="en-US" dirty="0" smtClean="0">
                <a:latin typeface="HGS創英ﾌﾟﾚｾﾞﾝｽEB" pitchFamily="18" charset="-128"/>
                <a:ea typeface="HGS創英ﾌﾟﾚｾﾞﾝｽEB" pitchFamily="18" charset="-128"/>
              </a:rPr>
              <a:t>枝廣淳子</a:t>
            </a:r>
            <a:endParaRPr lang="en-US" altLang="ja-JP" dirty="0" smtClean="0">
              <a:latin typeface="HGS創英ﾌﾟﾚｾﾞﾝｽEB" pitchFamily="18" charset="-128"/>
              <a:ea typeface="HGS創英ﾌﾟﾚｾﾞﾝｽEB" pitchFamily="18" charset="-128"/>
            </a:endParaRPr>
          </a:p>
          <a:p>
            <a:pPr>
              <a:buNone/>
            </a:pPr>
            <a:endParaRPr lang="en-US" altLang="ja-JP" dirty="0" smtClean="0">
              <a:latin typeface="HGS創英ﾌﾟﾚｾﾞﾝｽEB" pitchFamily="18" charset="-128"/>
              <a:ea typeface="HGS創英ﾌﾟﾚｾﾞﾝｽEB" pitchFamily="18" charset="-128"/>
            </a:endParaRPr>
          </a:p>
          <a:p>
            <a:pPr>
              <a:buNone/>
            </a:pPr>
            <a:endParaRPr kumimoji="1" lang="ja-JP" altLang="en-US" dirty="0">
              <a:latin typeface="HGS創英ﾌﾟﾚｾﾞﾝｽEB" pitchFamily="18" charset="-128"/>
              <a:ea typeface="HGS創英ﾌﾟﾚｾﾞﾝｽEB" pitchFamily="18" charset="-128"/>
            </a:endParaRPr>
          </a:p>
        </p:txBody>
      </p:sp>
      <p:sp>
        <p:nvSpPr>
          <p:cNvPr id="7" name="正方形/長方形 6"/>
          <p:cNvSpPr/>
          <p:nvPr/>
        </p:nvSpPr>
        <p:spPr>
          <a:xfrm>
            <a:off x="457200" y="354568"/>
            <a:ext cx="3070071"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対話・共創活動事例（企業）</a:t>
            </a:r>
            <a:r>
              <a:rPr lang="en-US" altLang="ja-JP" dirty="0" smtClean="0">
                <a:solidFill>
                  <a:prstClr val="black"/>
                </a:solidFill>
              </a:rPr>
              <a:t>】</a:t>
            </a:r>
            <a:endParaRPr lang="ja-JP" altLang="en-US" dirty="0">
              <a:solidFill>
                <a:prstClr val="black"/>
              </a:solidFill>
            </a:endParaRPr>
          </a:p>
        </p:txBody>
      </p:sp>
      <p:sp>
        <p:nvSpPr>
          <p:cNvPr id="9" name="テキスト ボックス 8"/>
          <p:cNvSpPr txBox="1"/>
          <p:nvPr/>
        </p:nvSpPr>
        <p:spPr>
          <a:xfrm>
            <a:off x="2993871" y="5326618"/>
            <a:ext cx="2702079" cy="369332"/>
          </a:xfrm>
          <a:prstGeom prst="rect">
            <a:avLst/>
          </a:prstGeom>
          <a:solidFill>
            <a:schemeClr val="bg1"/>
          </a:solidFill>
        </p:spPr>
        <p:txBody>
          <a:bodyPr wrap="square" rtlCol="0">
            <a:spAutoFit/>
          </a:bodyPr>
          <a:lstStyle/>
          <a:p>
            <a:pPr algn="ctr" defTabSz="457200"/>
            <a:r>
              <a:rPr lang="ja-JP" altLang="en-US" dirty="0" smtClean="0">
                <a:solidFill>
                  <a:prstClr val="black"/>
                </a:solidFill>
                <a:latin typeface="HG丸ｺﾞｼｯｸM-PRO" pitchFamily="50" charset="-128"/>
                <a:ea typeface="HG丸ｺﾞｼｯｸM-PRO" pitchFamily="50" charset="-128"/>
              </a:rPr>
              <a:t>～メインテーマ～</a:t>
            </a:r>
            <a:endParaRPr lang="ja-JP" altLang="en-US"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601379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6"/>
          <p:cNvSpPr>
            <a:spLocks noGrp="1"/>
          </p:cNvSpPr>
          <p:nvPr>
            <p:ph type="subTitle" idx="1"/>
          </p:nvPr>
        </p:nvSpPr>
        <p:spPr/>
        <p:txBody>
          <a:bodyPr/>
          <a:lstStyle/>
          <a:p>
            <a:endParaRPr kumimoji="1" lang="ja-JP" altLang="en-US" dirty="0"/>
          </a:p>
        </p:txBody>
      </p:sp>
      <p:sp>
        <p:nvSpPr>
          <p:cNvPr id="8" name="タイトル 3"/>
          <p:cNvSpPr>
            <a:spLocks noGrp="1"/>
          </p:cNvSpPr>
          <p:nvPr>
            <p:ph type="ctrTitle"/>
          </p:nvPr>
        </p:nvSpPr>
        <p:spPr>
          <a:xfrm>
            <a:off x="685800" y="1358598"/>
            <a:ext cx="7772400" cy="1470025"/>
          </a:xfrm>
        </p:spPr>
        <p:txBody>
          <a:bodyPr/>
          <a:lstStyle/>
          <a:p>
            <a:r>
              <a:rPr lang="ja-JP" altLang="en-US" dirty="0" smtClean="0"/>
              <a:t>社会と</a:t>
            </a:r>
            <a:r>
              <a:rPr kumimoji="1" lang="ja-JP" altLang="en-US" dirty="0" smtClean="0"/>
              <a:t>の対話・共創プロセス</a:t>
            </a:r>
            <a:endParaRPr kumimoji="1" lang="ja-JP" altLang="en-US" dirty="0"/>
          </a:p>
        </p:txBody>
      </p:sp>
    </p:spTree>
    <p:extLst>
      <p:ext uri="{BB962C8B-B14F-4D97-AF65-F5344CB8AC3E}">
        <p14:creationId xmlns:p14="http://schemas.microsoft.com/office/powerpoint/2010/main" val="2788281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23900"/>
            <a:ext cx="8229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ja-JP" altLang="en-US" dirty="0" smtClean="0"/>
              <a:t/>
            </a:r>
            <a:br>
              <a:rPr lang="ja-JP" altLang="en-US" dirty="0" smtClean="0"/>
            </a:br>
            <a:r>
              <a:rPr lang="ja-JP" altLang="en-US" dirty="0" smtClean="0">
                <a:effectLst>
                  <a:outerShdw blurRad="38100" dist="38100" dir="2700000" algn="tl">
                    <a:srgbClr val="000000">
                      <a:alpha val="43137"/>
                    </a:srgbClr>
                  </a:outerShdw>
                </a:effectLst>
              </a:rPr>
              <a:t>環境ダイアログ</a:t>
            </a:r>
            <a:br>
              <a:rPr lang="ja-JP" altLang="en-US" dirty="0" smtClean="0">
                <a:effectLst>
                  <a:outerShdw blurRad="38100" dist="38100" dir="2700000" algn="tl">
                    <a:srgbClr val="000000">
                      <a:alpha val="43137"/>
                    </a:srgbClr>
                  </a:outerShdw>
                </a:effectLst>
              </a:rPr>
            </a:br>
            <a:endParaRPr kumimoji="1" lang="ja-JP" altLang="en-US" dirty="0">
              <a:effectLst>
                <a:outerShdw blurRad="38100" dist="38100" dir="2700000" algn="tl">
                  <a:srgbClr val="000000">
                    <a:alpha val="43137"/>
                  </a:srgbClr>
                </a:outerShdw>
              </a:effectLst>
            </a:endParaRPr>
          </a:p>
        </p:txBody>
      </p:sp>
      <p:sp>
        <p:nvSpPr>
          <p:cNvPr id="7" name="正方形/長方形 6"/>
          <p:cNvSpPr/>
          <p:nvPr/>
        </p:nvSpPr>
        <p:spPr>
          <a:xfrm>
            <a:off x="257175" y="190500"/>
            <a:ext cx="3070071"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対話・共創活動事例（企業）</a:t>
            </a:r>
            <a:r>
              <a:rPr lang="en-US" altLang="ja-JP" dirty="0" smtClean="0">
                <a:solidFill>
                  <a:prstClr val="black"/>
                </a:solidFill>
              </a:rPr>
              <a:t>】</a:t>
            </a:r>
            <a:endParaRPr lang="ja-JP" altLang="en-US" dirty="0">
              <a:solidFill>
                <a:prstClr val="black"/>
              </a:solidFill>
            </a:endParaRPr>
          </a:p>
        </p:txBody>
      </p:sp>
      <p:sp>
        <p:nvSpPr>
          <p:cNvPr id="8" name="コンテンツ プレースホルダ 2"/>
          <p:cNvSpPr>
            <a:spLocks noGrp="1"/>
          </p:cNvSpPr>
          <p:nvPr>
            <p:ph idx="1"/>
          </p:nvPr>
        </p:nvSpPr>
        <p:spPr>
          <a:xfrm>
            <a:off x="109537" y="2105024"/>
            <a:ext cx="4962525" cy="3570888"/>
          </a:xfrm>
        </p:spPr>
        <p:txBody>
          <a:bodyPr vert="horz" lIns="91440" tIns="45720" rIns="91440" bIns="45720" rtlCol="0">
            <a:noAutofit/>
          </a:bodyPr>
          <a:lstStyle/>
          <a:p>
            <a:pPr>
              <a:lnSpc>
                <a:spcPct val="150000"/>
              </a:lnSpc>
              <a:buNone/>
            </a:pPr>
            <a:r>
              <a:rPr lang="en-US" altLang="ja-JP" sz="1800" dirty="0" smtClean="0">
                <a:latin typeface="HGP創英ﾌﾟﾚｾﾞﾝｽEB" pitchFamily="18" charset="-128"/>
                <a:ea typeface="HGP創英ﾌﾟﾚｾﾞﾝｽEB" pitchFamily="18" charset="-128"/>
              </a:rPr>
              <a:t>【</a:t>
            </a:r>
            <a:r>
              <a:rPr lang="ja-JP" altLang="en-US" sz="1800" dirty="0" smtClean="0">
                <a:latin typeface="HGP創英ﾌﾟﾚｾﾞﾝｽEB" pitchFamily="18" charset="-128"/>
                <a:ea typeface="HGP創英ﾌﾟﾚｾﾞﾝｽEB" pitchFamily="18" charset="-128"/>
              </a:rPr>
              <a:t>企業名</a:t>
            </a:r>
            <a:r>
              <a:rPr lang="en-US" altLang="ja-JP" sz="1800" dirty="0" smtClean="0">
                <a:latin typeface="HGP創英ﾌﾟﾚｾﾞﾝｽEB" pitchFamily="18" charset="-128"/>
                <a:ea typeface="HGP創英ﾌﾟﾚｾﾞﾝｽEB" pitchFamily="18" charset="-128"/>
              </a:rPr>
              <a:t>】</a:t>
            </a:r>
            <a:r>
              <a:rPr lang="ja-JP" altLang="en-US" sz="1800" dirty="0" smtClean="0">
                <a:latin typeface="HGP創英ﾌﾟﾚｾﾞﾝｽEB" pitchFamily="18" charset="-128"/>
                <a:ea typeface="HGP創英ﾌﾟﾚｾﾞﾝｽEB" pitchFamily="18" charset="-128"/>
              </a:rPr>
              <a:t>富士通</a:t>
            </a:r>
            <a:endParaRPr lang="en-US" altLang="ja-JP" sz="1800" dirty="0" smtClean="0">
              <a:latin typeface="HGP創英ﾌﾟﾚｾﾞﾝｽEB" pitchFamily="18" charset="-128"/>
              <a:ea typeface="HGP創英ﾌﾟﾚｾﾞﾝｽEB" pitchFamily="18" charset="-128"/>
            </a:endParaRPr>
          </a:p>
          <a:p>
            <a:pPr marL="0" lvl="1" indent="0">
              <a:lnSpc>
                <a:spcPct val="150000"/>
              </a:lnSpc>
              <a:buNone/>
            </a:pPr>
            <a:r>
              <a:rPr lang="en-US" altLang="ja-JP" sz="1800" dirty="0" smtClean="0">
                <a:latin typeface="HGP創英ﾌﾟﾚｾﾞﾝｽEB" pitchFamily="18" charset="-128"/>
                <a:ea typeface="HGP創英ﾌﾟﾚｾﾞﾝｽEB" pitchFamily="18" charset="-128"/>
              </a:rPr>
              <a:t>【</a:t>
            </a:r>
            <a:r>
              <a:rPr lang="ja-JP" altLang="en-US" sz="1800" dirty="0" smtClean="0">
                <a:latin typeface="HGP創英ﾌﾟﾚｾﾞﾝｽEB" pitchFamily="18" charset="-128"/>
                <a:ea typeface="HGP創英ﾌﾟﾚｾﾞﾝｽEB" pitchFamily="18" charset="-128"/>
              </a:rPr>
              <a:t>参加者</a:t>
            </a:r>
            <a:r>
              <a:rPr lang="en-US" altLang="ja-JP" sz="1800" dirty="0" smtClean="0">
                <a:latin typeface="HGP創英ﾌﾟﾚｾﾞﾝｽEB" pitchFamily="18" charset="-128"/>
                <a:ea typeface="HGP創英ﾌﾟﾚｾﾞﾝｽEB" pitchFamily="18" charset="-128"/>
              </a:rPr>
              <a:t>】</a:t>
            </a:r>
            <a:r>
              <a:rPr lang="ja-JP" altLang="en-US" sz="1800" dirty="0" smtClean="0">
                <a:latin typeface="HGP創英ﾌﾟﾚｾﾞﾝｽEB" pitchFamily="18" charset="-128"/>
                <a:ea typeface="HGP創英ﾌﾟﾚｾﾞﾝｽEB" pitchFamily="18" charset="-128"/>
              </a:rPr>
              <a:t>各会</a:t>
            </a:r>
            <a:r>
              <a:rPr lang="en-US" altLang="ja-JP" sz="1800" dirty="0" smtClean="0">
                <a:latin typeface="HGP創英ﾌﾟﾚｾﾞﾝｽEB" pitchFamily="18" charset="-128"/>
                <a:ea typeface="HGP創英ﾌﾟﾚｾﾞﾝｽEB" pitchFamily="18" charset="-128"/>
              </a:rPr>
              <a:t>3</a:t>
            </a:r>
            <a:r>
              <a:rPr lang="ja-JP" altLang="en-US" sz="1800" dirty="0" smtClean="0">
                <a:latin typeface="HGP創英ﾌﾟﾚｾﾞﾝｽEB" pitchFamily="18" charset="-128"/>
                <a:ea typeface="HGP創英ﾌﾟﾚｾﾞﾝｽEB" pitchFamily="18" charset="-128"/>
              </a:rPr>
              <a:t>名の有識者　</a:t>
            </a:r>
            <a:r>
              <a:rPr lang="en-US" altLang="ja-JP" sz="1800" dirty="0" smtClean="0">
                <a:latin typeface="HGP創英ﾌﾟﾚｾﾞﾝｽEB" pitchFamily="18" charset="-128"/>
                <a:ea typeface="HGP創英ﾌﾟﾚｾﾞﾝｽEB" pitchFamily="18" charset="-128"/>
              </a:rPr>
              <a:t/>
            </a:r>
            <a:br>
              <a:rPr lang="en-US" altLang="ja-JP" sz="1800" dirty="0" smtClean="0">
                <a:latin typeface="HGP創英ﾌﾟﾚｾﾞﾝｽEB" pitchFamily="18" charset="-128"/>
                <a:ea typeface="HGP創英ﾌﾟﾚｾﾞﾝｽEB" pitchFamily="18" charset="-128"/>
              </a:rPr>
            </a:br>
            <a:r>
              <a:rPr lang="ja-JP" altLang="en-US" sz="1800" dirty="0" smtClean="0">
                <a:latin typeface="HGP創英ﾌﾟﾚｾﾞﾝｽEB" pitchFamily="18" charset="-128"/>
                <a:ea typeface="HGP創英ﾌﾟﾚｾﾞﾝｽEB" pitchFamily="18" charset="-128"/>
              </a:rPr>
              <a:t>（メディア、インフルエンサー、</a:t>
            </a:r>
            <a:r>
              <a:rPr lang="en-US" altLang="ja-JP" sz="1800" dirty="0" smtClean="0">
                <a:latin typeface="HGP創英ﾌﾟﾚｾﾞﾝｽEB" pitchFamily="18" charset="-128"/>
                <a:ea typeface="HGP創英ﾌﾟﾚｾﾞﾝｽEB" pitchFamily="18" charset="-128"/>
              </a:rPr>
              <a:t>NGO/NPO</a:t>
            </a:r>
            <a:r>
              <a:rPr lang="ja-JP" altLang="en-US" sz="1800" dirty="0" err="1" smtClean="0">
                <a:latin typeface="HGP創英ﾌﾟﾚｾﾞﾝｽEB" pitchFamily="18" charset="-128"/>
                <a:ea typeface="HGP創英ﾌﾟﾚｾﾞﾝｽEB" pitchFamily="18" charset="-128"/>
              </a:rPr>
              <a:t>、</a:t>
            </a:r>
            <a:r>
              <a:rPr lang="ja-JP" altLang="en-US" sz="1800" dirty="0" smtClean="0">
                <a:latin typeface="HGP創英ﾌﾟﾚｾﾞﾝｽEB" pitchFamily="18" charset="-128"/>
                <a:ea typeface="HGP創英ﾌﾟﾚｾﾞﾝｽEB" pitchFamily="18" charset="-128"/>
              </a:rPr>
              <a:t>大学教授など）、企業（環境担当、技術担当、広報など）</a:t>
            </a:r>
            <a:endParaRPr lang="en-US" altLang="ja-JP" sz="1800" dirty="0" smtClean="0">
              <a:latin typeface="HGP創英ﾌﾟﾚｾﾞﾝｽEB" pitchFamily="18" charset="-128"/>
              <a:ea typeface="HGP創英ﾌﾟﾚｾﾞﾝｽEB" pitchFamily="18" charset="-128"/>
            </a:endParaRPr>
          </a:p>
          <a:p>
            <a:pPr>
              <a:lnSpc>
                <a:spcPct val="150000"/>
              </a:lnSpc>
              <a:buNone/>
            </a:pPr>
            <a:r>
              <a:rPr lang="en-US" altLang="ja-JP" sz="1800" dirty="0" smtClean="0">
                <a:latin typeface="HGP創英ﾌﾟﾚｾﾞﾝｽEB" pitchFamily="18" charset="-128"/>
                <a:ea typeface="HGP創英ﾌﾟﾚｾﾞﾝｽEB" pitchFamily="18" charset="-128"/>
              </a:rPr>
              <a:t>【</a:t>
            </a:r>
            <a:r>
              <a:rPr lang="ja-JP" altLang="en-US" sz="1800" dirty="0" smtClean="0">
                <a:latin typeface="HGP創英ﾌﾟﾚｾﾞﾝｽEB" pitchFamily="18" charset="-128"/>
                <a:ea typeface="HGP創英ﾌﾟﾚｾﾞﾝｽEB" pitchFamily="18" charset="-128"/>
              </a:rPr>
              <a:t>実施時期</a:t>
            </a:r>
            <a:r>
              <a:rPr lang="en-US" altLang="ja-JP" sz="1800" dirty="0" smtClean="0">
                <a:latin typeface="HGP創英ﾌﾟﾚｾﾞﾝｽEB" pitchFamily="18" charset="-128"/>
                <a:ea typeface="HGP創英ﾌﾟﾚｾﾞﾝｽEB" pitchFamily="18" charset="-128"/>
              </a:rPr>
              <a:t>】2012</a:t>
            </a:r>
            <a:r>
              <a:rPr lang="ja-JP" altLang="en-US" sz="1800" dirty="0" smtClean="0">
                <a:latin typeface="HGP創英ﾌﾟﾚｾﾞﾝｽEB" pitchFamily="18" charset="-128"/>
                <a:ea typeface="HGP創英ﾌﾟﾚｾﾞﾝｽEB" pitchFamily="18" charset="-128"/>
              </a:rPr>
              <a:t>年</a:t>
            </a:r>
            <a:r>
              <a:rPr lang="en-US" altLang="ja-JP" sz="1800" dirty="0" smtClean="0">
                <a:latin typeface="HGP創英ﾌﾟﾚｾﾞﾝｽEB" pitchFamily="18" charset="-128"/>
                <a:ea typeface="HGP創英ﾌﾟﾚｾﾞﾝｽEB" pitchFamily="18" charset="-128"/>
              </a:rPr>
              <a:t>5</a:t>
            </a:r>
            <a:r>
              <a:rPr lang="ja-JP" altLang="en-US" sz="1800" dirty="0" smtClean="0">
                <a:latin typeface="HGP創英ﾌﾟﾚｾﾞﾝｽEB" pitchFamily="18" charset="-128"/>
                <a:ea typeface="HGP創英ﾌﾟﾚｾﾞﾝｽEB" pitchFamily="18" charset="-128"/>
              </a:rPr>
              <a:t>月～　（年</a:t>
            </a:r>
            <a:r>
              <a:rPr lang="en-US" altLang="ja-JP" sz="1800" dirty="0" smtClean="0">
                <a:latin typeface="HGP創英ﾌﾟﾚｾﾞﾝｽEB" pitchFamily="18" charset="-128"/>
                <a:ea typeface="HGP創英ﾌﾟﾚｾﾞﾝｽEB" pitchFamily="18" charset="-128"/>
              </a:rPr>
              <a:t>6</a:t>
            </a:r>
            <a:r>
              <a:rPr lang="ja-JP" altLang="en-US" sz="1800" dirty="0" smtClean="0">
                <a:latin typeface="HGP創英ﾌﾟﾚｾﾞﾝｽEB" pitchFamily="18" charset="-128"/>
                <a:ea typeface="HGP創英ﾌﾟﾚｾﾞﾝｽEB" pitchFamily="18" charset="-128"/>
              </a:rPr>
              <a:t>回～</a:t>
            </a:r>
            <a:r>
              <a:rPr lang="en-US" altLang="ja-JP" sz="1800" dirty="0" smtClean="0">
                <a:latin typeface="HGP創英ﾌﾟﾚｾﾞﾝｽEB" pitchFamily="18" charset="-128"/>
                <a:ea typeface="HGP創英ﾌﾟﾚｾﾞﾝｽEB" pitchFamily="18" charset="-128"/>
              </a:rPr>
              <a:t>8</a:t>
            </a:r>
            <a:r>
              <a:rPr lang="ja-JP" altLang="en-US" sz="1800" dirty="0" smtClean="0">
                <a:latin typeface="HGP創英ﾌﾟﾚｾﾞﾝｽEB" pitchFamily="18" charset="-128"/>
                <a:ea typeface="HGP創英ﾌﾟﾚｾﾞﾝｽEB" pitchFamily="18" charset="-128"/>
              </a:rPr>
              <a:t>回）</a:t>
            </a:r>
            <a:endParaRPr lang="en-US" altLang="ja-JP" sz="1800" dirty="0" smtClean="0">
              <a:latin typeface="HGP創英ﾌﾟﾚｾﾞﾝｽEB" pitchFamily="18" charset="-128"/>
              <a:ea typeface="HGP創英ﾌﾟﾚｾﾞﾝｽEB" pitchFamily="18" charset="-128"/>
            </a:endParaRPr>
          </a:p>
          <a:p>
            <a:pPr marL="0" indent="0">
              <a:lnSpc>
                <a:spcPct val="150000"/>
              </a:lnSpc>
              <a:buNone/>
            </a:pPr>
            <a:r>
              <a:rPr lang="en-US" altLang="ja-JP" sz="1800" dirty="0" smtClean="0">
                <a:latin typeface="HGP創英ﾌﾟﾚｾﾞﾝｽEB" pitchFamily="18" charset="-128"/>
                <a:ea typeface="HGP創英ﾌﾟﾚｾﾞﾝｽEB" pitchFamily="18" charset="-128"/>
              </a:rPr>
              <a:t>【</a:t>
            </a:r>
            <a:r>
              <a:rPr lang="ja-JP" altLang="en-US" sz="1800" dirty="0" smtClean="0">
                <a:latin typeface="HGP創英ﾌﾟﾚｾﾞﾝｽEB" pitchFamily="18" charset="-128"/>
                <a:ea typeface="HGP創英ﾌﾟﾚｾﾞﾝｽEB" pitchFamily="18" charset="-128"/>
              </a:rPr>
              <a:t>目的＆内容</a:t>
            </a:r>
            <a:r>
              <a:rPr lang="en-US" altLang="ja-JP" sz="1800" dirty="0" smtClean="0">
                <a:latin typeface="HGP創英ﾌﾟﾚｾﾞﾝｽEB" pitchFamily="18" charset="-128"/>
                <a:ea typeface="HGP創英ﾌﾟﾚｾﾞﾝｽEB" pitchFamily="18" charset="-128"/>
              </a:rPr>
              <a:t>】</a:t>
            </a:r>
            <a:r>
              <a:rPr lang="ja-JP" altLang="en-US" sz="1800" dirty="0" smtClean="0">
                <a:latin typeface="HGP創英ﾌﾟﾚｾﾞﾝｽEB" pitchFamily="18" charset="-128"/>
                <a:ea typeface="HGP創英ﾌﾟﾚｾﾞﾝｽEB" pitchFamily="18" charset="-128"/>
              </a:rPr>
              <a:t>幅広いステークホルダーの方々との双方向の対話を通じた環境経営の改善、また信頼関係を構築し社会との共創を図っていくこと</a:t>
            </a:r>
            <a:endParaRPr lang="en-US" altLang="ja-JP" sz="1800" dirty="0" smtClean="0">
              <a:latin typeface="HGP創英ﾌﾟﾚｾﾞﾝｽEB" pitchFamily="18" charset="-128"/>
              <a:ea typeface="HGP創英ﾌﾟﾚｾﾞﾝｽEB" pitchFamily="18" charset="-128"/>
            </a:endParaRPr>
          </a:p>
          <a:p>
            <a:pPr>
              <a:lnSpc>
                <a:spcPct val="150000"/>
              </a:lnSpc>
              <a:buNone/>
            </a:pPr>
            <a:r>
              <a:rPr lang="en-US" altLang="ja-JP" sz="1800" dirty="0" smtClean="0">
                <a:latin typeface="HGP創英ﾌﾟﾚｾﾞﾝｽEB" pitchFamily="18" charset="-128"/>
                <a:ea typeface="HGP創英ﾌﾟﾚｾﾞﾝｽEB" pitchFamily="18" charset="-128"/>
              </a:rPr>
              <a:t>【</a:t>
            </a:r>
            <a:r>
              <a:rPr lang="ja-JP" altLang="en-US" sz="1800" dirty="0" smtClean="0">
                <a:latin typeface="HGP創英ﾌﾟﾚｾﾞﾝｽEB" pitchFamily="18" charset="-128"/>
                <a:ea typeface="HGP創英ﾌﾟﾚｾﾞﾝｽEB" pitchFamily="18" charset="-128"/>
              </a:rPr>
              <a:t>ファシリテーター</a:t>
            </a:r>
            <a:r>
              <a:rPr lang="en-US" altLang="ja-JP" sz="1800" dirty="0" smtClean="0">
                <a:latin typeface="HGP創英ﾌﾟﾚｾﾞﾝｽEB" pitchFamily="18" charset="-128"/>
                <a:ea typeface="HGP創英ﾌﾟﾚｾﾞﾝｽEB" pitchFamily="18" charset="-128"/>
              </a:rPr>
              <a:t>】</a:t>
            </a:r>
            <a:r>
              <a:rPr lang="ja-JP" altLang="en-US" sz="1800" dirty="0" smtClean="0">
                <a:latin typeface="HGP創英ﾌﾟﾚｾﾞﾝｽEB" pitchFamily="18" charset="-128"/>
                <a:ea typeface="HGP創英ﾌﾟﾚｾﾞﾝｽEB" pitchFamily="18" charset="-128"/>
              </a:rPr>
              <a:t>枝廣淳子</a:t>
            </a:r>
            <a:endParaRPr lang="en-US" altLang="ja-JP" sz="1800" dirty="0" smtClean="0">
              <a:latin typeface="HGP創英ﾌﾟﾚｾﾞﾝｽEB" pitchFamily="18" charset="-128"/>
              <a:ea typeface="HGP創英ﾌﾟﾚｾﾞﾝｽEB" pitchFamily="18" charset="-128"/>
            </a:endParaRPr>
          </a:p>
          <a:p>
            <a:pPr>
              <a:buNone/>
            </a:pPr>
            <a:endParaRPr lang="en-US" altLang="ja-JP" sz="1800" dirty="0" smtClean="0">
              <a:latin typeface="HGP創英ﾌﾟﾚｾﾞﾝｽEB" pitchFamily="18" charset="-128"/>
              <a:ea typeface="HGP創英ﾌﾟﾚｾﾞﾝｽEB" pitchFamily="18" charset="-128"/>
            </a:endParaRPr>
          </a:p>
          <a:p>
            <a:pPr>
              <a:buNone/>
            </a:pPr>
            <a:endParaRPr lang="ja-JP" altLang="en-US" sz="1800" dirty="0">
              <a:latin typeface="HGP創英ﾌﾟﾚｾﾞﾝｽEB" pitchFamily="18" charset="-128"/>
              <a:ea typeface="HGP創英ﾌﾟﾚｾﾞﾝｽEB" pitchFamily="18" charset="-128"/>
            </a:endParaRPr>
          </a:p>
        </p:txBody>
      </p:sp>
      <p:pic>
        <p:nvPicPr>
          <p:cNvPr id="10" name="Picture 3" descr="\\Lan-folder2\Share\e's\企業・団体・行政プロジェクト\■富士通\施策2011下期_2012\施策2(有識者ダイアログ・ML）\2012下\2012下【第四回】12月18日\写真\圧縮\CIMG0212.jpg"/>
          <p:cNvPicPr>
            <a:picLocks noChangeAspect="1" noChangeArrowheads="1"/>
          </p:cNvPicPr>
          <p:nvPr/>
        </p:nvPicPr>
        <p:blipFill>
          <a:blip r:embed="rId3" cstate="email"/>
          <a:srcRect/>
          <a:stretch>
            <a:fillRect/>
          </a:stretch>
        </p:blipFill>
        <p:spPr bwMode="auto">
          <a:xfrm>
            <a:off x="5083494" y="2236233"/>
            <a:ext cx="3850956" cy="2888218"/>
          </a:xfrm>
          <a:prstGeom prst="rect">
            <a:avLst/>
          </a:prstGeom>
          <a:noFill/>
        </p:spPr>
      </p:pic>
    </p:spTree>
    <p:extLst>
      <p:ext uri="{BB962C8B-B14F-4D97-AF65-F5344CB8AC3E}">
        <p14:creationId xmlns:p14="http://schemas.microsoft.com/office/powerpoint/2010/main" val="3107630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cstate="email"/>
          <a:srcRect/>
          <a:stretch>
            <a:fillRect/>
          </a:stretch>
        </p:blipFill>
        <p:spPr bwMode="auto">
          <a:xfrm>
            <a:off x="154205" y="135157"/>
            <a:ext cx="6511042" cy="4713068"/>
          </a:xfrm>
          <a:prstGeom prst="rect">
            <a:avLst/>
          </a:prstGeom>
          <a:noFill/>
          <a:ln w="9525">
            <a:noFill/>
            <a:miter lim="800000"/>
            <a:headEnd/>
            <a:tailEnd/>
          </a:ln>
        </p:spPr>
      </p:pic>
      <p:pic>
        <p:nvPicPr>
          <p:cNvPr id="23557" name="Picture 5"/>
          <p:cNvPicPr>
            <a:picLocks noChangeAspect="1" noChangeArrowheads="1"/>
          </p:cNvPicPr>
          <p:nvPr/>
        </p:nvPicPr>
        <p:blipFill>
          <a:blip r:embed="rId3" cstate="email"/>
          <a:srcRect/>
          <a:stretch>
            <a:fillRect/>
          </a:stretch>
        </p:blipFill>
        <p:spPr bwMode="auto">
          <a:xfrm>
            <a:off x="3261775" y="1143000"/>
            <a:ext cx="5516050" cy="5138327"/>
          </a:xfrm>
          <a:prstGeom prst="rect">
            <a:avLst/>
          </a:prstGeom>
          <a:noFill/>
          <a:ln w="9525">
            <a:solidFill>
              <a:schemeClr val="accent1"/>
            </a:solidFill>
            <a:miter lim="800000"/>
            <a:headEnd/>
            <a:tailEnd/>
          </a:ln>
        </p:spPr>
      </p:pic>
      <p:sp>
        <p:nvSpPr>
          <p:cNvPr id="9" name="正方形/長方形 8"/>
          <p:cNvSpPr/>
          <p:nvPr/>
        </p:nvSpPr>
        <p:spPr>
          <a:xfrm>
            <a:off x="683568" y="6356350"/>
            <a:ext cx="7407812" cy="400110"/>
          </a:xfrm>
          <a:prstGeom prst="rect">
            <a:avLst/>
          </a:prstGeom>
        </p:spPr>
        <p:txBody>
          <a:bodyPr wrap="square">
            <a:spAutoFit/>
          </a:bodyPr>
          <a:lstStyle/>
          <a:p>
            <a:pPr algn="ctr" defTabSz="457200"/>
            <a:r>
              <a:rPr lang="en-US" altLang="ja-JP" sz="2000" dirty="0" smtClean="0">
                <a:solidFill>
                  <a:prstClr val="black"/>
                </a:solidFill>
                <a:latin typeface="HGPｺﾞｼｯｸE" panose="020B0900000000000000" pitchFamily="50" charset="-128"/>
                <a:ea typeface="HGPｺﾞｼｯｸE" panose="020B0900000000000000" pitchFamily="50" charset="-128"/>
                <a:hlinkClick r:id="rId4"/>
              </a:rPr>
              <a:t>http://jp.fujitsu.com/about/csr/eco/communication/dialogue/</a:t>
            </a:r>
            <a:endParaRPr lang="ja-JP" altLang="en-US" sz="2000" dirty="0">
              <a:solidFill>
                <a:prstClr val="black"/>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908578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9100" y="657225"/>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r>
              <a:rPr kumimoji="1" lang="ja-JP" altLang="en-US" sz="3200" dirty="0" smtClean="0">
                <a:effectLst>
                  <a:outerShdw blurRad="38100" dist="38100" dir="2700000" algn="tl">
                    <a:srgbClr val="000000">
                      <a:alpha val="43137"/>
                    </a:srgbClr>
                  </a:outerShdw>
                </a:effectLst>
              </a:rPr>
              <a:t>コカ</a:t>
            </a:r>
            <a:r>
              <a:rPr lang="ja-JP" altLang="en-US" sz="3200" dirty="0" smtClean="0">
                <a:effectLst>
                  <a:outerShdw blurRad="38100" dist="38100" dir="2700000" algn="tl">
                    <a:srgbClr val="000000">
                      <a:alpha val="43137"/>
                    </a:srgbClr>
                  </a:outerShdw>
                </a:effectLst>
              </a:rPr>
              <a:t>･コーラ吉見サイト　</a:t>
            </a:r>
            <a:r>
              <a:rPr lang="en-US" altLang="ja-JP" sz="3200" dirty="0" smtClean="0">
                <a:effectLst>
                  <a:outerShdw blurRad="38100" dist="38100" dir="2700000" algn="tl">
                    <a:srgbClr val="000000">
                      <a:alpha val="43137"/>
                    </a:srgbClr>
                  </a:outerShdw>
                </a:effectLst>
              </a:rPr>
              <a:t/>
            </a:r>
            <a:br>
              <a:rPr lang="en-US" altLang="ja-JP" sz="3200" dirty="0" smtClean="0">
                <a:effectLst>
                  <a:outerShdw blurRad="38100" dist="38100" dir="2700000" algn="tl">
                    <a:srgbClr val="000000">
                      <a:alpha val="43137"/>
                    </a:srgbClr>
                  </a:outerShdw>
                </a:effectLst>
              </a:rPr>
            </a:br>
            <a:r>
              <a:rPr lang="ja-JP" altLang="en-US" sz="3200" dirty="0" smtClean="0">
                <a:effectLst>
                  <a:outerShdw blurRad="38100" dist="38100" dir="2700000" algn="tl">
                    <a:srgbClr val="000000">
                      <a:alpha val="43137"/>
                    </a:srgbClr>
                  </a:outerShdw>
                </a:effectLst>
              </a:rPr>
              <a:t>環境コミュニケーション</a:t>
            </a:r>
            <a:endParaRPr kumimoji="1" lang="ja-JP" altLang="en-US" sz="3200" dirty="0">
              <a:effectLst>
                <a:outerShdw blurRad="38100" dist="38100" dir="2700000" algn="tl">
                  <a:srgbClr val="000000">
                    <a:alpha val="43137"/>
                  </a:srgbClr>
                </a:outerShdw>
              </a:effectLst>
            </a:endParaRPr>
          </a:p>
        </p:txBody>
      </p:sp>
      <p:sp>
        <p:nvSpPr>
          <p:cNvPr id="7" name="正方形/長方形 6"/>
          <p:cNvSpPr/>
          <p:nvPr/>
        </p:nvSpPr>
        <p:spPr>
          <a:xfrm>
            <a:off x="228600" y="152400"/>
            <a:ext cx="3070071" cy="369332"/>
          </a:xfrm>
          <a:prstGeom prst="rect">
            <a:avLst/>
          </a:prstGeom>
        </p:spPr>
        <p:txBody>
          <a:bodyPr wrap="none">
            <a:spAutoFit/>
          </a:bodyPr>
          <a:lstStyle/>
          <a:p>
            <a:pPr defTabSz="457200"/>
            <a:r>
              <a:rPr lang="en-US" altLang="ja-JP" dirty="0" smtClean="0">
                <a:solidFill>
                  <a:prstClr val="black"/>
                </a:solidFill>
              </a:rPr>
              <a:t>【</a:t>
            </a:r>
            <a:r>
              <a:rPr lang="ja-JP" altLang="en-US" dirty="0" smtClean="0">
                <a:solidFill>
                  <a:prstClr val="black"/>
                </a:solidFill>
              </a:rPr>
              <a:t>対話・共創活動事例（企業）</a:t>
            </a:r>
            <a:r>
              <a:rPr lang="en-US" altLang="ja-JP" dirty="0" smtClean="0">
                <a:solidFill>
                  <a:prstClr val="black"/>
                </a:solidFill>
              </a:rPr>
              <a:t>】</a:t>
            </a:r>
            <a:endParaRPr lang="ja-JP" altLang="en-US" dirty="0">
              <a:solidFill>
                <a:prstClr val="black"/>
              </a:solidFill>
            </a:endParaRPr>
          </a:p>
        </p:txBody>
      </p:sp>
      <p:sp>
        <p:nvSpPr>
          <p:cNvPr id="8" name="コンテンツ プレースホルダ 2"/>
          <p:cNvSpPr>
            <a:spLocks noGrp="1"/>
          </p:cNvSpPr>
          <p:nvPr>
            <p:ph idx="1"/>
          </p:nvPr>
        </p:nvSpPr>
        <p:spPr>
          <a:xfrm>
            <a:off x="228600" y="2162175"/>
            <a:ext cx="4477548" cy="3984547"/>
          </a:xfrm>
        </p:spPr>
        <p:txBody>
          <a:bodyPr>
            <a:noAutofit/>
          </a:bodyPr>
          <a:lstStyle/>
          <a:p>
            <a:pPr>
              <a:lnSpc>
                <a:spcPct val="120000"/>
              </a:lnSpc>
              <a:buNone/>
            </a:pPr>
            <a:r>
              <a:rPr lang="en-US" altLang="ja-JP" sz="1800" dirty="0" smtClean="0">
                <a:latin typeface="HGP創英ﾌﾟﾚｾﾞﾝｽEB" pitchFamily="18" charset="-128"/>
                <a:ea typeface="HGP創英ﾌﾟﾚｾﾞﾝｽEB" pitchFamily="18" charset="-128"/>
              </a:rPr>
              <a:t>【</a:t>
            </a:r>
            <a:r>
              <a:rPr lang="ja-JP" altLang="en-US" sz="1800" dirty="0" smtClean="0">
                <a:latin typeface="HGP創英ﾌﾟﾚｾﾞﾝｽEB" pitchFamily="18" charset="-128"/>
                <a:ea typeface="HGP創英ﾌﾟﾚｾﾞﾝｽEB" pitchFamily="18" charset="-128"/>
              </a:rPr>
              <a:t>企業名</a:t>
            </a:r>
            <a:r>
              <a:rPr lang="en-US" altLang="ja-JP" sz="1800" dirty="0" smtClean="0">
                <a:latin typeface="HGP創英ﾌﾟﾚｾﾞﾝｽEB" pitchFamily="18" charset="-128"/>
                <a:ea typeface="HGP創英ﾌﾟﾚｾﾞﾝｽEB" pitchFamily="18" charset="-128"/>
              </a:rPr>
              <a:t>】</a:t>
            </a:r>
            <a:r>
              <a:rPr lang="ja-JP" altLang="en-US" sz="1800" dirty="0" smtClean="0">
                <a:latin typeface="HGP創英ﾌﾟﾚｾﾞﾝｽEB" pitchFamily="18" charset="-128"/>
                <a:ea typeface="HGP創英ﾌﾟﾚｾﾞﾝｽEB" pitchFamily="18" charset="-128"/>
              </a:rPr>
              <a:t>三国コカ･コーラボトリング</a:t>
            </a:r>
            <a:endParaRPr lang="en-US" altLang="ja-JP" sz="1800" dirty="0" smtClean="0">
              <a:latin typeface="HGP創英ﾌﾟﾚｾﾞﾝｽEB" pitchFamily="18" charset="-128"/>
              <a:ea typeface="HGP創英ﾌﾟﾚｾﾞﾝｽEB" pitchFamily="18" charset="-128"/>
            </a:endParaRPr>
          </a:p>
          <a:p>
            <a:pPr marL="0" indent="0">
              <a:lnSpc>
                <a:spcPct val="120000"/>
              </a:lnSpc>
              <a:buNone/>
            </a:pPr>
            <a:r>
              <a:rPr lang="en-US" altLang="ja-JP" sz="1800" dirty="0" smtClean="0">
                <a:latin typeface="HGP創英ﾌﾟﾚｾﾞﾝｽEB" pitchFamily="18" charset="-128"/>
                <a:ea typeface="HGP創英ﾌﾟﾚｾﾞﾝｽEB" pitchFamily="18" charset="-128"/>
              </a:rPr>
              <a:t>【</a:t>
            </a:r>
            <a:r>
              <a:rPr lang="ja-JP" altLang="en-US" sz="1800" dirty="0" smtClean="0">
                <a:latin typeface="HGP創英ﾌﾟﾚｾﾞﾝｽEB" pitchFamily="18" charset="-128"/>
                <a:ea typeface="HGP創英ﾌﾟﾚｾﾞﾝｽEB" pitchFamily="18" charset="-128"/>
              </a:rPr>
              <a:t>参加者</a:t>
            </a:r>
            <a:r>
              <a:rPr lang="en-US" altLang="ja-JP" sz="1800" dirty="0" smtClean="0">
                <a:latin typeface="HGP創英ﾌﾟﾚｾﾞﾝｽEB" pitchFamily="18" charset="-128"/>
                <a:ea typeface="HGP創英ﾌﾟﾚｾﾞﾝｽEB" pitchFamily="18" charset="-128"/>
              </a:rPr>
              <a:t>】</a:t>
            </a:r>
            <a:r>
              <a:rPr lang="ja-JP" altLang="en-US" sz="1800" dirty="0" smtClean="0">
                <a:latin typeface="HGP創英ﾌﾟﾚｾﾞﾝｽEB" pitchFamily="18" charset="-128"/>
                <a:ea typeface="HGP創英ﾌﾟﾚｾﾞﾝｽEB" pitchFamily="18" charset="-128"/>
              </a:rPr>
              <a:t>地域住民、行政、自治会、商工会、近隣企業</a:t>
            </a:r>
            <a:endParaRPr lang="en-US" altLang="ja-JP" sz="1800" dirty="0" smtClean="0">
              <a:latin typeface="HGP創英ﾌﾟﾚｾﾞﾝｽEB" pitchFamily="18" charset="-128"/>
              <a:ea typeface="HGP創英ﾌﾟﾚｾﾞﾝｽEB" pitchFamily="18" charset="-128"/>
            </a:endParaRPr>
          </a:p>
          <a:p>
            <a:pPr marL="0" indent="0">
              <a:lnSpc>
                <a:spcPct val="120000"/>
              </a:lnSpc>
              <a:buNone/>
            </a:pPr>
            <a:r>
              <a:rPr lang="en-US" altLang="ja-JP" sz="1800" dirty="0" smtClean="0">
                <a:latin typeface="HGP創英ﾌﾟﾚｾﾞﾝｽEB" pitchFamily="18" charset="-128"/>
                <a:ea typeface="HGP創英ﾌﾟﾚｾﾞﾝｽEB" pitchFamily="18" charset="-128"/>
              </a:rPr>
              <a:t>【</a:t>
            </a:r>
            <a:r>
              <a:rPr lang="ja-JP" altLang="en-US" sz="1800" dirty="0" smtClean="0">
                <a:latin typeface="HGP創英ﾌﾟﾚｾﾞﾝｽEB" pitchFamily="18" charset="-128"/>
                <a:ea typeface="HGP創英ﾌﾟﾚｾﾞﾝｽEB" pitchFamily="18" charset="-128"/>
              </a:rPr>
              <a:t>コカ･コーラ側</a:t>
            </a:r>
            <a:r>
              <a:rPr lang="en-US" altLang="ja-JP" sz="1800" dirty="0" smtClean="0">
                <a:latin typeface="HGP創英ﾌﾟﾚｾﾞﾝｽEB" pitchFamily="18" charset="-128"/>
                <a:ea typeface="HGP創英ﾌﾟﾚｾﾞﾝｽEB" pitchFamily="18" charset="-128"/>
              </a:rPr>
              <a:t>】</a:t>
            </a:r>
            <a:r>
              <a:rPr lang="ja-JP" altLang="en-US" sz="1800" dirty="0" smtClean="0">
                <a:latin typeface="HGP創英ﾌﾟﾚｾﾞﾝｽEB" pitchFamily="18" charset="-128"/>
                <a:ea typeface="HGP創英ﾌﾟﾚｾﾞﾝｽEB" pitchFamily="18" charset="-128"/>
              </a:rPr>
              <a:t>三国コカ・コーラボトリング、コカ・コーライーストジャパンプロダクツ、三国ロジスティクスオペレーション</a:t>
            </a:r>
            <a:endParaRPr lang="en-US" altLang="ja-JP" sz="1800" dirty="0" smtClean="0">
              <a:latin typeface="HGP創英ﾌﾟﾚｾﾞﾝｽEB" pitchFamily="18" charset="-128"/>
              <a:ea typeface="HGP創英ﾌﾟﾚｾﾞﾝｽEB" pitchFamily="18" charset="-128"/>
            </a:endParaRPr>
          </a:p>
          <a:p>
            <a:pPr>
              <a:lnSpc>
                <a:spcPct val="120000"/>
              </a:lnSpc>
              <a:buNone/>
            </a:pPr>
            <a:r>
              <a:rPr lang="en-US" altLang="ja-JP" sz="1800" dirty="0" smtClean="0">
                <a:latin typeface="HGP創英ﾌﾟﾚｾﾞﾝｽEB" pitchFamily="18" charset="-128"/>
                <a:ea typeface="HGP創英ﾌﾟﾚｾﾞﾝｽEB" pitchFamily="18" charset="-128"/>
              </a:rPr>
              <a:t>【</a:t>
            </a:r>
            <a:r>
              <a:rPr lang="ja-JP" altLang="en-US" sz="1800" dirty="0" smtClean="0">
                <a:latin typeface="HGP創英ﾌﾟﾚｾﾞﾝｽEB" pitchFamily="18" charset="-128"/>
                <a:ea typeface="HGP創英ﾌﾟﾚｾﾞﾝｽEB" pitchFamily="18" charset="-128"/>
              </a:rPr>
              <a:t>実施時期</a:t>
            </a:r>
            <a:r>
              <a:rPr lang="en-US" altLang="ja-JP" sz="1800" dirty="0" smtClean="0">
                <a:latin typeface="HGP創英ﾌﾟﾚｾﾞﾝｽEB" pitchFamily="18" charset="-128"/>
                <a:ea typeface="HGP創英ﾌﾟﾚｾﾞﾝｽEB" pitchFamily="18" charset="-128"/>
              </a:rPr>
              <a:t>】2012</a:t>
            </a:r>
            <a:r>
              <a:rPr lang="ja-JP" altLang="en-US" sz="1800" dirty="0" smtClean="0">
                <a:latin typeface="HGP創英ﾌﾟﾚｾﾞﾝｽEB" pitchFamily="18" charset="-128"/>
                <a:ea typeface="HGP創英ﾌﾟﾚｾﾞﾝｽEB" pitchFamily="18" charset="-128"/>
              </a:rPr>
              <a:t>年</a:t>
            </a:r>
            <a:r>
              <a:rPr lang="en-US" altLang="ja-JP" sz="1800" dirty="0" smtClean="0">
                <a:latin typeface="HGP創英ﾌﾟﾚｾﾞﾝｽEB" pitchFamily="18" charset="-128"/>
                <a:ea typeface="HGP創英ﾌﾟﾚｾﾞﾝｽEB" pitchFamily="18" charset="-128"/>
              </a:rPr>
              <a:t>12</a:t>
            </a:r>
            <a:r>
              <a:rPr lang="ja-JP" altLang="en-US" sz="1800" dirty="0" smtClean="0">
                <a:latin typeface="HGP創英ﾌﾟﾚｾﾞﾝｽEB" pitchFamily="18" charset="-128"/>
                <a:ea typeface="HGP創英ﾌﾟﾚｾﾞﾝｽEB" pitchFamily="18" charset="-128"/>
              </a:rPr>
              <a:t>月</a:t>
            </a:r>
            <a:endParaRPr lang="en-US" altLang="ja-JP" sz="1800" dirty="0" smtClean="0">
              <a:latin typeface="HGP創英ﾌﾟﾚｾﾞﾝｽEB" pitchFamily="18" charset="-128"/>
              <a:ea typeface="HGP創英ﾌﾟﾚｾﾞﾝｽEB" pitchFamily="18" charset="-128"/>
            </a:endParaRPr>
          </a:p>
          <a:p>
            <a:pPr marL="0" indent="0">
              <a:lnSpc>
                <a:spcPct val="120000"/>
              </a:lnSpc>
              <a:buNone/>
            </a:pPr>
            <a:r>
              <a:rPr lang="en-US" altLang="ja-JP" sz="1800" dirty="0" smtClean="0">
                <a:latin typeface="HGP創英ﾌﾟﾚｾﾞﾝｽEB" pitchFamily="18" charset="-128"/>
                <a:ea typeface="HGP創英ﾌﾟﾚｾﾞﾝｽEB" pitchFamily="18" charset="-128"/>
              </a:rPr>
              <a:t>【</a:t>
            </a:r>
            <a:r>
              <a:rPr lang="ja-JP" altLang="en-US" sz="1800" dirty="0" smtClean="0">
                <a:latin typeface="HGP創英ﾌﾟﾚｾﾞﾝｽEB" pitchFamily="18" charset="-128"/>
                <a:ea typeface="HGP創英ﾌﾟﾚｾﾞﾝｽEB" pitchFamily="18" charset="-128"/>
              </a:rPr>
              <a:t>目的＆内容</a:t>
            </a:r>
            <a:r>
              <a:rPr lang="en-US" altLang="ja-JP" sz="1800" dirty="0" smtClean="0">
                <a:latin typeface="HGP創英ﾌﾟﾚｾﾞﾝｽEB" pitchFamily="18" charset="-128"/>
                <a:ea typeface="HGP創英ﾌﾟﾚｾﾞﾝｽEB" pitchFamily="18" charset="-128"/>
              </a:rPr>
              <a:t>】</a:t>
            </a:r>
            <a:r>
              <a:rPr lang="ja-JP" altLang="en-US" sz="1800" dirty="0" smtClean="0">
                <a:latin typeface="HGP創英ﾌﾟﾚｾﾞﾝｽEB" pitchFamily="18" charset="-128"/>
                <a:ea typeface="HGP創英ﾌﾟﾚｾﾞﾝｽEB" pitchFamily="18" charset="-128"/>
              </a:rPr>
              <a:t>工場見学、取り組みの紹介、意見交換会</a:t>
            </a:r>
            <a:endParaRPr lang="en-US" altLang="ja-JP" sz="1800" dirty="0" smtClean="0">
              <a:latin typeface="HGP創英ﾌﾟﾚｾﾞﾝｽEB" pitchFamily="18" charset="-128"/>
              <a:ea typeface="HGP創英ﾌﾟﾚｾﾞﾝｽEB" pitchFamily="18" charset="-128"/>
            </a:endParaRPr>
          </a:p>
          <a:p>
            <a:pPr marL="0" indent="0">
              <a:lnSpc>
                <a:spcPct val="120000"/>
              </a:lnSpc>
              <a:buNone/>
            </a:pPr>
            <a:r>
              <a:rPr lang="en-US" altLang="ja-JP" sz="1800" dirty="0" smtClean="0">
                <a:latin typeface="HGP創英ﾌﾟﾚｾﾞﾝｽEB" pitchFamily="18" charset="-128"/>
                <a:ea typeface="HGP創英ﾌﾟﾚｾﾞﾝｽEB" pitchFamily="18" charset="-128"/>
              </a:rPr>
              <a:t>【</a:t>
            </a:r>
            <a:r>
              <a:rPr lang="ja-JP" altLang="en-US" sz="1800" dirty="0" smtClean="0">
                <a:latin typeface="HGP創英ﾌﾟﾚｾﾞﾝｽEB" pitchFamily="18" charset="-128"/>
                <a:ea typeface="HGP創英ﾌﾟﾚｾﾞﾝｽEB" pitchFamily="18" charset="-128"/>
              </a:rPr>
              <a:t>ファシリテーター、全体コーディネーター</a:t>
            </a:r>
            <a:r>
              <a:rPr lang="en-US" altLang="ja-JP" sz="1800" dirty="0" smtClean="0">
                <a:latin typeface="HGP創英ﾌﾟﾚｾﾞﾝｽEB" pitchFamily="18" charset="-128"/>
                <a:ea typeface="HGP創英ﾌﾟﾚｾﾞﾝｽEB" pitchFamily="18" charset="-128"/>
              </a:rPr>
              <a:t>】</a:t>
            </a:r>
          </a:p>
          <a:p>
            <a:pPr marL="0" indent="0">
              <a:lnSpc>
                <a:spcPct val="120000"/>
              </a:lnSpc>
              <a:buNone/>
            </a:pPr>
            <a:r>
              <a:rPr lang="ja-JP" altLang="en-US" sz="1800" dirty="0" smtClean="0">
                <a:latin typeface="HGP創英ﾌﾟﾚｾﾞﾝｽEB" pitchFamily="18" charset="-128"/>
                <a:ea typeface="HGP創英ﾌﾟﾚｾﾞﾝｽEB" pitchFamily="18" charset="-128"/>
              </a:rPr>
              <a:t>枝廣淳子</a:t>
            </a:r>
            <a:endParaRPr lang="en-US" altLang="ja-JP" sz="1800" dirty="0" smtClean="0">
              <a:latin typeface="HGP創英ﾌﾟﾚｾﾞﾝｽEB" pitchFamily="18" charset="-128"/>
              <a:ea typeface="HGP創英ﾌﾟﾚｾﾞﾝｽEB" pitchFamily="18" charset="-128"/>
            </a:endParaRPr>
          </a:p>
          <a:p>
            <a:endParaRPr lang="en-US" altLang="ja-JP" sz="1800" dirty="0" smtClean="0">
              <a:latin typeface="HGP創英ﾌﾟﾚｾﾞﾝｽEB" pitchFamily="18" charset="-128"/>
              <a:ea typeface="HGP創英ﾌﾟﾚｾﾞﾝｽEB" pitchFamily="18" charset="-128"/>
            </a:endParaRPr>
          </a:p>
          <a:p>
            <a:endParaRPr kumimoji="1" lang="ja-JP" altLang="en-US" sz="1800" dirty="0">
              <a:latin typeface="HGP創英ﾌﾟﾚｾﾞﾝｽEB" pitchFamily="18" charset="-128"/>
              <a:ea typeface="HGP創英ﾌﾟﾚｾﾞﾝｽEB" pitchFamily="18" charset="-128"/>
            </a:endParaRPr>
          </a:p>
        </p:txBody>
      </p:sp>
      <p:pic>
        <p:nvPicPr>
          <p:cNvPr id="10" name="図 9" descr="20130723081950888.jpg"/>
          <p:cNvPicPr>
            <a:picLocks noChangeAspect="1"/>
          </p:cNvPicPr>
          <p:nvPr/>
        </p:nvPicPr>
        <p:blipFill>
          <a:blip r:embed="rId3" cstate="email"/>
          <a:stretch>
            <a:fillRect/>
          </a:stretch>
        </p:blipFill>
        <p:spPr>
          <a:xfrm>
            <a:off x="4706148" y="2554366"/>
            <a:ext cx="4256878" cy="3801984"/>
          </a:xfrm>
          <a:prstGeom prst="rect">
            <a:avLst/>
          </a:prstGeom>
        </p:spPr>
      </p:pic>
    </p:spTree>
    <p:extLst>
      <p:ext uri="{BB962C8B-B14F-4D97-AF65-F5344CB8AC3E}">
        <p14:creationId xmlns:p14="http://schemas.microsoft.com/office/powerpoint/2010/main" val="2741924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es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ew_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TotalTime>
  <Words>2319</Words>
  <Application>Microsoft Office PowerPoint</Application>
  <PresentationFormat>画面に合わせる (4:3)</PresentationFormat>
  <Paragraphs>379</Paragraphs>
  <Slides>48</Slides>
  <Notes>27</Notes>
  <HiddenSlides>0</HiddenSlides>
  <MMClips>0</MMClips>
  <ScaleCrop>false</ScaleCrop>
  <HeadingPairs>
    <vt:vector size="4" baseType="variant">
      <vt:variant>
        <vt:lpstr>テーマ</vt:lpstr>
      </vt:variant>
      <vt:variant>
        <vt:i4>2</vt:i4>
      </vt:variant>
      <vt:variant>
        <vt:lpstr>スライド タイトル</vt:lpstr>
      </vt:variant>
      <vt:variant>
        <vt:i4>48</vt:i4>
      </vt:variant>
    </vt:vector>
  </HeadingPairs>
  <TitlesOfParts>
    <vt:vector size="50" baseType="lpstr">
      <vt:lpstr>es_basic</vt:lpstr>
      <vt:lpstr>new_es</vt:lpstr>
      <vt:lpstr>《ダイアログ/共創サポート 事例紹介》  多様なニーズがぶつかり合う ステークホルダー・ダイアログと 共創プロセスの進め方</vt:lpstr>
      <vt:lpstr>共創の時代へ</vt:lpstr>
      <vt:lpstr>対話・共創プロセスのお手伝い事例</vt:lpstr>
      <vt:lpstr>組織内の対話・共創プロセス</vt:lpstr>
      <vt:lpstr>社内向けサステナビリティ・セミナー</vt:lpstr>
      <vt:lpstr>社会との対話・共創プロセス</vt:lpstr>
      <vt:lpstr> 環境ダイアログ </vt:lpstr>
      <vt:lpstr>PowerPoint プレゼンテーション</vt:lpstr>
      <vt:lpstr>コカ･コーラ吉見サイト　 環境コミュニケーション</vt:lpstr>
      <vt:lpstr>PowerPoint プレゼンテーション</vt:lpstr>
      <vt:lpstr>マルチステークホルダーによる 対話・共創プロセス</vt:lpstr>
      <vt:lpstr> 女性の視点からエネルギーを考える～エネ女の集い～ </vt:lpstr>
      <vt:lpstr>PowerPoint プレゼンテーション</vt:lpstr>
      <vt:lpstr>若者の視点からエネルギーを考える ～エネ若の集い～</vt:lpstr>
      <vt:lpstr>PowerPoint プレゼンテーション</vt:lpstr>
      <vt:lpstr> エネルギー・環境の選択肢をめぐる 国民的議論・討論型世論調査 </vt:lpstr>
      <vt:lpstr>再生可能エネルギー発電事業を通じた 地域活性化モデル開発支援調査事業</vt:lpstr>
      <vt:lpstr>「これからの柏崎とエネルギーを考える」シンポジウム</vt:lpstr>
      <vt:lpstr>「明日の柏崎を考える」事業 ～市民との対話～</vt:lpstr>
      <vt:lpstr>福井県立若狭高校 「SSH環境・エネルギー学会 in OBAMA」</vt:lpstr>
      <vt:lpstr>NHK Eテレ放送「東北発☆未来塾」 ～エネルギーのチカラ～講師役</vt:lpstr>
      <vt:lpstr>みんなのエネルギー・環境会議（MEEC）</vt:lpstr>
      <vt:lpstr>みんなのエネルギー・環境会議（MEEC） 第１回</vt:lpstr>
      <vt:lpstr>みんなのエネルギー・環境会議（MEEC） 第２回</vt:lpstr>
      <vt:lpstr>みんなのエネルギー・環境会議（MEEC） 第３回</vt:lpstr>
      <vt:lpstr>みんなのエネルギー・環境会議（MEEC） 京都、札幌、広島</vt:lpstr>
      <vt:lpstr>みんなのエネルギー・環境会議（MEEC） 若者編（京都）</vt:lpstr>
      <vt:lpstr>みんなのエネルギー・環境会議（MEEC） 佐賀</vt:lpstr>
      <vt:lpstr>みんなのエネルギー・環境会議（MEEC） 若狭若者編</vt:lpstr>
      <vt:lpstr>日本エネルギー会議</vt:lpstr>
      <vt:lpstr>PowerPoint プレゼンテーション</vt:lpstr>
      <vt:lpstr>区役所職員向けの環境研修</vt:lpstr>
      <vt:lpstr>自治体の担当者向け 普及啓発のための研修</vt:lpstr>
      <vt:lpstr>環境問題の伝え手を育てる 「環境・コミュニケーションセミナー」</vt:lpstr>
      <vt:lpstr> 企業・団体パートナーフォーラム </vt:lpstr>
      <vt:lpstr> 企業・団体パートナーフォーラム ～相談タイム～ </vt:lpstr>
      <vt:lpstr>高知県さま（参加の理由）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世界に伝えたい！  JFSの“世界につながるチャネルと発信力”をご利用下さい  CSR・環境報告書 表彰やランキング 先進的な取り組み等</dc:title>
  <dc:creator>Junko Edahiro</dc:creator>
  <cp:lastModifiedBy>yokoyama</cp:lastModifiedBy>
  <cp:revision>59</cp:revision>
  <cp:lastPrinted>2013-10-07T06:27:20Z</cp:lastPrinted>
  <dcterms:created xsi:type="dcterms:W3CDTF">2013-09-29T05:05:35Z</dcterms:created>
  <dcterms:modified xsi:type="dcterms:W3CDTF">2014-05-07T07:41:23Z</dcterms:modified>
</cp:coreProperties>
</file>